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4"/>
  </p:sldMasterIdLst>
  <p:notesMasterIdLst>
    <p:notesMasterId r:id="rId42"/>
  </p:notesMasterIdLst>
  <p:sldIdLst>
    <p:sldId id="304" r:id="rId5"/>
    <p:sldId id="274" r:id="rId6"/>
    <p:sldId id="278" r:id="rId7"/>
    <p:sldId id="273" r:id="rId8"/>
    <p:sldId id="286" r:id="rId9"/>
    <p:sldId id="272" r:id="rId10"/>
    <p:sldId id="261" r:id="rId11"/>
    <p:sldId id="279" r:id="rId12"/>
    <p:sldId id="287" r:id="rId13"/>
    <p:sldId id="305" r:id="rId14"/>
    <p:sldId id="280" r:id="rId15"/>
    <p:sldId id="285" r:id="rId16"/>
    <p:sldId id="290" r:id="rId17"/>
    <p:sldId id="306" r:id="rId18"/>
    <p:sldId id="268" r:id="rId19"/>
    <p:sldId id="307" r:id="rId20"/>
    <p:sldId id="295" r:id="rId21"/>
    <p:sldId id="296" r:id="rId22"/>
    <p:sldId id="297" r:id="rId23"/>
    <p:sldId id="298" r:id="rId24"/>
    <p:sldId id="299" r:id="rId25"/>
    <p:sldId id="300" r:id="rId26"/>
    <p:sldId id="301" r:id="rId27"/>
    <p:sldId id="302" r:id="rId28"/>
    <p:sldId id="303" r:id="rId29"/>
    <p:sldId id="281" r:id="rId30"/>
    <p:sldId id="265" r:id="rId31"/>
    <p:sldId id="271" r:id="rId32"/>
    <p:sldId id="264" r:id="rId33"/>
    <p:sldId id="266" r:id="rId34"/>
    <p:sldId id="267" r:id="rId35"/>
    <p:sldId id="292" r:id="rId36"/>
    <p:sldId id="288" r:id="rId37"/>
    <p:sldId id="293" r:id="rId38"/>
    <p:sldId id="294" r:id="rId39"/>
    <p:sldId id="291" r:id="rId40"/>
    <p:sldId id="28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F9A19D-0A63-3E08-E100-64EE8D848A06}" v="324" dt="2025-05-13T00:18:20.687"/>
    <p1510:client id="{150222F8-94CD-C30C-1A15-C51B19C7404F}" v="57" dt="2025-05-13T18:30:41.030"/>
    <p1510:client id="{3AC135F7-818A-1075-3555-8783D3CD14DB}" v="2" dt="2025-05-13T21:01:37.134"/>
    <p1510:client id="{EA2603DE-F9BE-5F4B-744D-82EFF9B143A0}" v="426" dt="2025-05-12T18:04:31.5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145EF4-90C1-4178-ADCF-2A1A24555107}" type="datetimeFigureOut">
              <a:t>5/14/2025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B7187-A71C-4A09-A80C-F71D7EE6273D}" type="slidenum">
              <a:t>‹#›</a:t>
            </a:fld>
            <a:endParaRPr lang="en-US"/>
          </a:p>
        </p:txBody>
      </p:sp>
    </p:spTree>
    <p:extLst>
      <p:ext uri="{BB962C8B-B14F-4D97-AF65-F5344CB8AC3E}">
        <p14:creationId xmlns:p14="http://schemas.microsoft.com/office/powerpoint/2010/main" val="4232253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wJhuV_nkVd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0C3B7187-A71C-4A09-A80C-F71D7EE6273D}" type="slidenum">
              <a:rPr lang="en-US"/>
              <a:t>3</a:t>
            </a:fld>
            <a:endParaRPr lang="en-US"/>
          </a:p>
        </p:txBody>
      </p:sp>
    </p:spTree>
    <p:extLst>
      <p:ext uri="{BB962C8B-B14F-4D97-AF65-F5344CB8AC3E}">
        <p14:creationId xmlns:p14="http://schemas.microsoft.com/office/powerpoint/2010/main" val="226983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Special education is a service, not a place. </a:t>
            </a:r>
          </a:p>
          <a:p>
            <a:r>
              <a:rPr lang="en-US" dirty="0"/>
              <a:t>IEP team decisions about programs and services must be based on the individual needs of each student</a:t>
            </a:r>
            <a:endParaRPr lang="en-US" dirty="0">
              <a:ea typeface="Calibri"/>
              <a:cs typeface="Calibri"/>
            </a:endParaRPr>
          </a:p>
          <a:p>
            <a:r>
              <a:rPr lang="en-US" dirty="0"/>
              <a:t>Regardless of setting and program recommendation, to promote student access, engagement and independence, supplementary aids and services, accommodations and assistive technology should be considered and implemented based on student needs</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C3B7187-A71C-4A09-A80C-F71D7EE6273D}" type="slidenum">
              <a:rPr lang="en-US"/>
              <a:t>4</a:t>
            </a:fld>
            <a:endParaRPr lang="en-US"/>
          </a:p>
        </p:txBody>
      </p:sp>
    </p:spTree>
    <p:extLst>
      <p:ext uri="{BB962C8B-B14F-4D97-AF65-F5344CB8AC3E}">
        <p14:creationId xmlns:p14="http://schemas.microsoft.com/office/powerpoint/2010/main" val="1159573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ea typeface="Calibri"/>
                <a:cs typeface="Calibri"/>
              </a:rPr>
              <a:t>Accommodations: </a:t>
            </a:r>
            <a:r>
              <a:rPr lang="en-US"/>
              <a:t>Tools and procedures that give students with disabilities equal access to instruction and assessment. Presentation / Response / </a:t>
            </a:r>
            <a:r>
              <a:rPr lang="en-US" err="1"/>
              <a:t>TIming</a:t>
            </a:r>
            <a:r>
              <a:rPr lang="en-US"/>
              <a:t>, Scheduling / Setting</a:t>
            </a:r>
          </a:p>
          <a:p>
            <a:pPr marL="171450" indent="-171450">
              <a:buFont typeface="Arial"/>
              <a:buChar char="•"/>
            </a:pPr>
            <a:r>
              <a:rPr lang="en-US">
                <a:ea typeface="Calibri"/>
                <a:cs typeface="Calibri"/>
              </a:rPr>
              <a:t>Modifications: </a:t>
            </a:r>
            <a:r>
              <a:rPr lang="en-US"/>
              <a:t>Modifications change the content and/or the instructional level of the curriculum. Modifications are made for students with disabilities who are unable to understand the content an instructor is teaching</a:t>
            </a:r>
            <a:endParaRPr lang="en-US">
              <a:ea typeface="Calibri"/>
              <a:cs typeface="Calibri"/>
            </a:endParaRPr>
          </a:p>
          <a:p>
            <a:pPr marL="171450" indent="-171450">
              <a:lnSpc>
                <a:spcPct val="110000"/>
              </a:lnSpc>
              <a:spcBef>
                <a:spcPts val="1000"/>
              </a:spcBef>
              <a:buFont typeface="Arial"/>
              <a:buChar char="•"/>
            </a:pPr>
            <a:r>
              <a:rPr lang="en-US"/>
              <a:t>Accessible Education Materials: Accessible Education Materials (AEM) are textbooks and instructional materials that have been converted into a format that is accessible to a student who is unable to use standard printed materials.  Braille, large print, audio, digital text</a:t>
            </a:r>
            <a:endParaRPr lang="en-US">
              <a:ea typeface="Calibri"/>
              <a:cs typeface="Calibri"/>
            </a:endParaRPr>
          </a:p>
          <a:p>
            <a:pPr marL="171450" indent="-171450">
              <a:buFont typeface="Arial"/>
              <a:buChar char="•"/>
            </a:pPr>
            <a:r>
              <a:rPr lang="en-US"/>
              <a:t>Adaptive Equipment: Devices used to assist students with: Daily living activities, Participation in the school environment.  Physical and occupational therapists work with students to determine if these devices are needed. Some examples of adaptive equipment are: Standers, gait trainers, adaptive chairs, feeding or toileting equipment</a:t>
            </a:r>
            <a:endParaRPr lang="en-US">
              <a:ea typeface="Calibri" panose="020F0502020204030204"/>
              <a:cs typeface="Calibri" panose="020F0502020204030204"/>
            </a:endParaRPr>
          </a:p>
          <a:p>
            <a:pPr marL="171450" indent="-171450">
              <a:lnSpc>
                <a:spcPct val="110000"/>
              </a:lnSpc>
              <a:spcBef>
                <a:spcPts val="1000"/>
              </a:spcBef>
              <a:buFont typeface="Arial"/>
              <a:buChar char="•"/>
            </a:pPr>
            <a:r>
              <a:rPr lang="en-US"/>
              <a:t>Adapted Physical Education: Team will recommend APE if your child cannot safely or successfully participate in the regular physical education program.  APE teaches will adapt and modify a physical activity so that is </a:t>
            </a:r>
            <a:r>
              <a:rPr lang="en-US" err="1"/>
              <a:t>is</a:t>
            </a:r>
            <a:r>
              <a:rPr lang="en-US"/>
              <a:t> appropriate for student.  developmental activities, games, sports, </a:t>
            </a:r>
            <a:endParaRPr lang="en-US">
              <a:ea typeface="Calibri"/>
              <a:cs typeface="Calibri"/>
            </a:endParaRPr>
          </a:p>
          <a:p>
            <a:pPr marL="171450" indent="-171450">
              <a:lnSpc>
                <a:spcPct val="110000"/>
              </a:lnSpc>
              <a:spcBef>
                <a:spcPts val="1000"/>
              </a:spcBef>
              <a:buFont typeface="Arial"/>
              <a:buChar char="•"/>
            </a:pPr>
            <a:r>
              <a:rPr lang="en-US"/>
              <a:t>Alternate Assessment: Used to evaluate the performance and progress of students who are unable to take part in standard assessments, even with testing accommodations</a:t>
            </a:r>
            <a:endParaRPr lang="en-US">
              <a:ea typeface="Calibri"/>
              <a:cs typeface="Calibri"/>
            </a:endParaRPr>
          </a:p>
          <a:p>
            <a:pPr marL="171450" indent="-171450">
              <a:buFont typeface="Arial"/>
              <a:buChar char="•"/>
            </a:pPr>
            <a:r>
              <a:rPr lang="en-US"/>
              <a:t>Declassification Services: Students who no longer need special education services are declassified after a reevaluation. </a:t>
            </a:r>
            <a:endParaRPr lang="en-US">
              <a:ea typeface="Calibri"/>
              <a:cs typeface="Calibri"/>
            </a:endParaRPr>
          </a:p>
          <a:p>
            <a:pPr marL="171450" indent="-171450">
              <a:lnSpc>
                <a:spcPct val="110000"/>
              </a:lnSpc>
              <a:spcBef>
                <a:spcPts val="1000"/>
              </a:spcBef>
              <a:buFont typeface="Arial"/>
              <a:buChar char="•"/>
            </a:pPr>
            <a:r>
              <a:rPr lang="en-US"/>
              <a:t>Extended School Year Services (ESY): Extended School Year (ESY) services are different from general education summer school. These services are recommended for students with disabilities who require special education over the summer to prevent substantial regression.</a:t>
            </a:r>
            <a:endParaRPr lang="en-US">
              <a:ea typeface="Calibri"/>
              <a:cs typeface="Calibri"/>
            </a:endParaRPr>
          </a:p>
          <a:p>
            <a:pPr marL="171450" indent="-171450">
              <a:lnSpc>
                <a:spcPct val="110000"/>
              </a:lnSpc>
              <a:spcBef>
                <a:spcPts val="1000"/>
              </a:spcBef>
              <a:buFont typeface="Arial"/>
              <a:buChar char="•"/>
            </a:pPr>
            <a:r>
              <a:rPr lang="en-US"/>
              <a:t>Paraprofessional Services: A paraprofessional is an aide who provides assistance to students. It may be to an entire class or to an individual student. It can be for all, or part, of a school day. (Behavior support, Health, Transportation, Orientation and Mobility, Toileting, Awaiting Placement/Language)</a:t>
            </a:r>
            <a:endParaRPr lang="en-US">
              <a:ea typeface="Calibri"/>
              <a:cs typeface="Calibri"/>
            </a:endParaRPr>
          </a:p>
          <a:p>
            <a:pPr marL="171450" indent="-171450">
              <a:lnSpc>
                <a:spcPct val="110000"/>
              </a:lnSpc>
              <a:spcBef>
                <a:spcPts val="1000"/>
              </a:spcBef>
              <a:buFont typeface="Arial"/>
              <a:buChar char="•"/>
            </a:pPr>
            <a:r>
              <a:rPr lang="en-US"/>
              <a:t>Travel Training (eligible students age 14 and above)</a:t>
            </a:r>
          </a:p>
        </p:txBody>
      </p:sp>
      <p:sp>
        <p:nvSpPr>
          <p:cNvPr id="4" name="Slide Number Placeholder 3"/>
          <p:cNvSpPr>
            <a:spLocks noGrp="1"/>
          </p:cNvSpPr>
          <p:nvPr>
            <p:ph type="sldNum" sz="quarter" idx="5"/>
          </p:nvPr>
        </p:nvSpPr>
        <p:spPr/>
        <p:txBody>
          <a:bodyPr/>
          <a:lstStyle/>
          <a:p>
            <a:fld id="{0C3B7187-A71C-4A09-A80C-F71D7EE6273D}" type="slidenum">
              <a:rPr lang="en-US"/>
              <a:t>13</a:t>
            </a:fld>
            <a:endParaRPr lang="en-US"/>
          </a:p>
        </p:txBody>
      </p:sp>
    </p:spTree>
    <p:extLst>
      <p:ext uri="{BB962C8B-B14F-4D97-AF65-F5344CB8AC3E}">
        <p14:creationId xmlns:p14="http://schemas.microsoft.com/office/powerpoint/2010/main" val="1937813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Getting Started with OPWDD</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C3B7187-A71C-4A09-A80C-F71D7EE6273D}" type="slidenum">
              <a:rPr lang="en-US"/>
              <a:t>24</a:t>
            </a:fld>
            <a:endParaRPr lang="en-US"/>
          </a:p>
        </p:txBody>
      </p:sp>
    </p:spTree>
    <p:extLst>
      <p:ext uri="{BB962C8B-B14F-4D97-AF65-F5344CB8AC3E}">
        <p14:creationId xmlns:p14="http://schemas.microsoft.com/office/powerpoint/2010/main" val="1589217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5/14/2025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868514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5/14/2025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62804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5/14/2025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278321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5/14/2025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43740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5/14/2025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739106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5/14/2025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534047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5/14/2025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171793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5/14/2025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1830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5/14/2025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888547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5/14/2025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85065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5/14/2025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929870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5/14/2025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6942786"/>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1" r:id="rId6"/>
    <p:sldLayoutId id="2147483747" r:id="rId7"/>
    <p:sldLayoutId id="2147483748" r:id="rId8"/>
    <p:sldLayoutId id="2147483749" r:id="rId9"/>
    <p:sldLayoutId id="2147483750" r:id="rId10"/>
    <p:sldLayoutId id="2147483752"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wJhuV_nkVds?feature=oembed" TargetMode="Externa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8" Type="http://schemas.openxmlformats.org/officeDocument/2006/relationships/hyperlink" Target="https://www.youtube.com/watch?v=_2cTj0iHF8U" TargetMode="External"/><Relationship Id="rId3" Type="http://schemas.openxmlformats.org/officeDocument/2006/relationships/hyperlink" Target="https://www.youtube.com/watch?v=NWSyBL1rTlU&amp;list=PL_UpF-pfvejHt6rT8O8epdAqmlh0_mXjt&amp;index=2" TargetMode="External"/><Relationship Id="rId7" Type="http://schemas.openxmlformats.org/officeDocument/2006/relationships/hyperlink" Target="https://www.youtube.com/watch?v=mLN39Y6tANc" TargetMode="External"/><Relationship Id="rId2" Type="http://schemas.openxmlformats.org/officeDocument/2006/relationships/hyperlink" Target="https://www.youtube.com/watch?v=6JWyGWDybII" TargetMode="External"/><Relationship Id="rId1" Type="http://schemas.openxmlformats.org/officeDocument/2006/relationships/slideLayout" Target="../slideLayouts/slideLayout2.xml"/><Relationship Id="rId6" Type="http://schemas.openxmlformats.org/officeDocument/2006/relationships/hyperlink" Target="https://www.youtube.com/watch?v=WAavWtAUeT0" TargetMode="External"/><Relationship Id="rId11" Type="http://schemas.openxmlformats.org/officeDocument/2006/relationships/image" Target="../media/image27.jpeg"/><Relationship Id="rId5" Type="http://schemas.openxmlformats.org/officeDocument/2006/relationships/hyperlink" Target="https://www.youtube.com/watch?v=iU8hqh4H7r0&amp;list=PL_UpF-pfvejHt6rT8O8epdAqmlh0_mXjt&amp;index=5" TargetMode="External"/><Relationship Id="rId10" Type="http://schemas.openxmlformats.org/officeDocument/2006/relationships/hyperlink" Target="https://www.youtube.com/watch?v=eFcbRX1uSYI&amp;list=PL_UpF-pfvejHt6rT8O8epdAqmlh0_mXjt&amp;index=10" TargetMode="External"/><Relationship Id="rId4" Type="http://schemas.openxmlformats.org/officeDocument/2006/relationships/hyperlink" Target="https://www.youtube.com/watch?v=zvHkqAOuP3c" TargetMode="External"/><Relationship Id="rId9" Type="http://schemas.openxmlformats.org/officeDocument/2006/relationships/hyperlink" Target="https://www.youtube.com/watch?v=YfJvtEAPsPA"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hyperlink" Target="mailto:CSE3@schools.nyc.gov" TargetMode="External"/><Relationship Id="rId2" Type="http://schemas.openxmlformats.org/officeDocument/2006/relationships/hyperlink" Target="mailto:CPSE3support@schools.nyc.gov" TargetMode="Externa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png"/><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png"/><Relationship Id="rId2" Type="http://schemas.openxmlformats.org/officeDocument/2006/relationships/image" Target="../media/image49.png"/><Relationship Id="rId16"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jpe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jpeg"/><Relationship Id="rId9" Type="http://schemas.openxmlformats.org/officeDocument/2006/relationships/image" Target="../media/image56.jpeg"/><Relationship Id="rId14" Type="http://schemas.openxmlformats.org/officeDocument/2006/relationships/image" Target="../media/image61.png"/></Relationships>
</file>

<file path=ppt/slides/_rels/slide34.xml.rels><?xml version="1.0" encoding="UTF-8" standalone="yes"?>
<Relationships xmlns="http://schemas.openxmlformats.org/package/2006/relationships"><Relationship Id="rId8" Type="http://schemas.openxmlformats.org/officeDocument/2006/relationships/hyperlink" Target="https://adaptcommunitynetwork.org/" TargetMode="External"/><Relationship Id="rId13" Type="http://schemas.openxmlformats.org/officeDocument/2006/relationships/hyperlink" Target="https://www.mytimeinc.org/" TargetMode="External"/><Relationship Id="rId3" Type="http://schemas.openxmlformats.org/officeDocument/2006/relationships/hyperlink" Target="https://nfb.org/" TargetMode="External"/><Relationship Id="rId7" Type="http://schemas.openxmlformats.org/officeDocument/2006/relationships/hyperlink" Target="https://www.cidny.org/" TargetMode="External"/><Relationship Id="rId12" Type="http://schemas.openxmlformats.org/officeDocument/2006/relationships/hyperlink" Target="https://includenyc.org/" TargetMode="External"/><Relationship Id="rId2" Type="http://schemas.openxmlformats.org/officeDocument/2006/relationships/hyperlink" Target="https://omh.ny.gov/" TargetMode="External"/><Relationship Id="rId16"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hyperlink" Target="https://opwdd.ny.gov/" TargetMode="External"/><Relationship Id="rId11" Type="http://schemas.openxmlformats.org/officeDocument/2006/relationships/hyperlink" Target="https://challenge-ei.com/" TargetMode="External"/><Relationship Id="rId5" Type="http://schemas.openxmlformats.org/officeDocument/2006/relationships/hyperlink" Target="https://www.yai.org/" TargetMode="External"/><Relationship Id="rId15" Type="http://schemas.openxmlformats.org/officeDocument/2006/relationships/hyperlink" Target="https://www.acces.nysed.gov/vr" TargetMode="External"/><Relationship Id="rId10" Type="http://schemas.openxmlformats.org/officeDocument/2006/relationships/hyperlink" Target="https://aimhighchild.org/" TargetMode="External"/><Relationship Id="rId4" Type="http://schemas.openxmlformats.org/officeDocument/2006/relationships/hyperlink" Target="https://birchfamilyservices.org/" TargetMode="External"/><Relationship Id="rId9" Type="http://schemas.openxmlformats.org/officeDocument/2006/relationships/hyperlink" Target="https://brooklynautismcenter.org/" TargetMode="External"/><Relationship Id="rId14" Type="http://schemas.openxmlformats.org/officeDocument/2006/relationships/hyperlink" Target="https://www.sinergiany.org/"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nam10.safelinks.protection.outlook.com/?url=https%3A%2F%2Fforms.office.com%2Fpages%2Fresponsepage.aspx%3Fid%3DtyxJGEXvYUWFcQxC5fesBwFJhTL6MppEkYC4feQ9Rd1URExGUlU0SllTU0ozQUdEUlhXWk5YQTBWNiQlQCN0PWcu&amp;data=05%7C02%7CKEdme%40schools.nyc.gov%7Cea1dc11ec9684db6eefb08dc4cd9754c%7C18492cb7ef45456185710c42e5f7ac07%7C0%7C0%7C638469744058141105%7CUnknown%7CTWFpbGZsb3d8eyJWIjoiMC4wLjAwMDAiLCJQIjoiV2luMzIiLCJBTiI6Ik1haWwiLCJXVCI6Mn0%3D%7C0%7C%7C%7C&amp;sdata=qOIMa%2F%2BzPA5gcqrv91MJwNWWD3If9wdNed3Z3l3CANc%3D&amp;reserved=0" TargetMode="External"/><Relationship Id="rId2" Type="http://schemas.openxmlformats.org/officeDocument/2006/relationships/hyperlink" Target="https://nam10.safelinks.protection.outlook.com/?url=https%3A%2F%2Fforms.office.com%2Fpages%2Fresponsepage.aspx%3Fid%3DtyxJGEXvYUWFcQxC5fesBwFJhTL6MppEkYC4feQ9Rd1UQjhNVFVRTkM0VTFTNzFVUzFRQTUzV0RWOSQlQCN0PWcu&amp;data=05%7C02%7CKEdme%40schools.nyc.gov%7Cea1dc11ec9684db6eefb08dc4cd9754c%7C18492cb7ef45456185710c42e5f7ac07%7C0%7C0%7C638469744058130345%7CUnknown%7CTWFpbGZsb3d8eyJWIjoiMC4wLjAwMDAiLCJQIjoiV2luMzIiLCJBTiI6Ik1haWwiLCJXVCI6Mn0%3D%7C0%7C%7C%7C&amp;sdata=PPoZnRSICTDZNTqkjHYqV9lfViDn1m6KaK9Js4330xA%3D&amp;reserved=0" TargetMode="External"/><Relationship Id="rId1" Type="http://schemas.openxmlformats.org/officeDocument/2006/relationships/slideLayout" Target="../slideLayouts/slideLayout2.xml"/><Relationship Id="rId5" Type="http://schemas.openxmlformats.org/officeDocument/2006/relationships/hyperlink" Target="mailto:AutismPrograms@schools.nyc.gov" TargetMode="External"/><Relationship Id="rId4" Type="http://schemas.openxmlformats.org/officeDocument/2006/relationships/hyperlink" Target="https://pwsauth.nycenet.edu/enrollment/enroll-grade-by-grade/kindergarten"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infohub.nyced.org/docs/default-source/default-document-library/special-education-continuum-of-services.pdf"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schools.nyc.gov/learning/special-education/the-iep-process/the-iep" TargetMode="External"/><Relationship Id="rId2" Type="http://schemas.openxmlformats.org/officeDocument/2006/relationships/hyperlink" Target="https://www.schools.nyc.gov/KindergartenSpecialEducation"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D96C51-FD23-7293-FCA4-7D5C17C8966D}"/>
              </a:ext>
            </a:extLst>
          </p:cNvPr>
          <p:cNvSpPr>
            <a:spLocks noGrp="1"/>
          </p:cNvSpPr>
          <p:nvPr>
            <p:ph type="ctrTitle"/>
          </p:nvPr>
        </p:nvSpPr>
        <p:spPr>
          <a:xfrm>
            <a:off x="740270" y="908651"/>
            <a:ext cx="5342585" cy="4058682"/>
          </a:xfrm>
        </p:spPr>
        <p:txBody>
          <a:bodyPr anchor="t">
            <a:normAutofit/>
          </a:bodyPr>
          <a:lstStyle/>
          <a:p>
            <a:pPr>
              <a:lnSpc>
                <a:spcPct val="90000"/>
              </a:lnSpc>
            </a:pPr>
            <a:r>
              <a:rPr lang="en-US" sz="5500"/>
              <a:t>D28 special education committee meeting</a:t>
            </a:r>
            <a:br>
              <a:rPr lang="en-US" sz="5500"/>
            </a:br>
            <a:r>
              <a:rPr lang="en-US" sz="5500"/>
              <a:t>may 13, 2025</a:t>
            </a:r>
          </a:p>
        </p:txBody>
      </p:sp>
      <p:sp>
        <p:nvSpPr>
          <p:cNvPr id="3" name="Content Placeholder 2">
            <a:extLst>
              <a:ext uri="{FF2B5EF4-FFF2-40B4-BE49-F238E27FC236}">
                <a16:creationId xmlns:a16="http://schemas.microsoft.com/office/drawing/2014/main" id="{CD9C40E1-9168-186B-3F7B-04C9296300A0}"/>
              </a:ext>
            </a:extLst>
          </p:cNvPr>
          <p:cNvSpPr>
            <a:spLocks noGrp="1"/>
          </p:cNvSpPr>
          <p:nvPr>
            <p:ph type="subTitle" idx="1"/>
          </p:nvPr>
        </p:nvSpPr>
        <p:spPr>
          <a:xfrm>
            <a:off x="703400" y="5103862"/>
            <a:ext cx="4172757" cy="845487"/>
          </a:xfrm>
        </p:spPr>
        <p:txBody>
          <a:bodyPr anchor="b">
            <a:normAutofit/>
          </a:bodyPr>
          <a:lstStyle/>
          <a:p>
            <a:pPr>
              <a:lnSpc>
                <a:spcPct val="100000"/>
              </a:lnSpc>
            </a:pPr>
            <a:r>
              <a:rPr lang="en-US" sz="1700"/>
              <a:t>Mrs. Stacy Palmer</a:t>
            </a:r>
          </a:p>
          <a:p>
            <a:pPr>
              <a:lnSpc>
                <a:spcPct val="100000"/>
              </a:lnSpc>
            </a:pPr>
            <a:r>
              <a:rPr lang="en-US" sz="1700"/>
              <a:t>Administrator of Special Education, D28</a:t>
            </a:r>
          </a:p>
        </p:txBody>
      </p:sp>
      <p:cxnSp>
        <p:nvCxnSpPr>
          <p:cNvPr id="11" name="Straight Connector 10">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Special Education Clip Art - ClipArt Best">
            <a:extLst>
              <a:ext uri="{FF2B5EF4-FFF2-40B4-BE49-F238E27FC236}">
                <a16:creationId xmlns:a16="http://schemas.microsoft.com/office/drawing/2014/main" id="{4FC10C5B-7FAF-684C-6F4C-E983BFAEFB8F}"/>
              </a:ext>
            </a:extLst>
          </p:cNvPr>
          <p:cNvPicPr>
            <a:picLocks noChangeAspect="1"/>
          </p:cNvPicPr>
          <p:nvPr/>
        </p:nvPicPr>
        <p:blipFill>
          <a:blip r:embed="rId2"/>
          <a:srcRect l="13784" r="13942"/>
          <a:stretch/>
        </p:blipFill>
        <p:spPr>
          <a:xfrm>
            <a:off x="6326272" y="10"/>
            <a:ext cx="5865727" cy="6857990"/>
          </a:xfrm>
          <a:prstGeom prst="rect">
            <a:avLst/>
          </a:prstGeom>
        </p:spPr>
      </p:pic>
    </p:spTree>
    <p:extLst>
      <p:ext uri="{BB962C8B-B14F-4D97-AF65-F5344CB8AC3E}">
        <p14:creationId xmlns:p14="http://schemas.microsoft.com/office/powerpoint/2010/main" val="263712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6DDF62-245B-F4C1-91D2-514FC10B08F3}"/>
              </a:ext>
            </a:extLst>
          </p:cNvPr>
          <p:cNvSpPr>
            <a:spLocks noGrp="1"/>
          </p:cNvSpPr>
          <p:nvPr>
            <p:ph type="title"/>
          </p:nvPr>
        </p:nvSpPr>
        <p:spPr>
          <a:xfrm>
            <a:off x="659264" y="757518"/>
            <a:ext cx="4041648" cy="1928741"/>
          </a:xfrm>
        </p:spPr>
        <p:txBody>
          <a:bodyPr>
            <a:normAutofit/>
          </a:bodyPr>
          <a:lstStyle/>
          <a:p>
            <a:r>
              <a:rPr lang="en-US" sz="4400" dirty="0"/>
              <a:t>District 75</a:t>
            </a:r>
          </a:p>
        </p:txBody>
      </p:sp>
      <p:cxnSp>
        <p:nvCxnSpPr>
          <p:cNvPr id="18" name="Straight Connector 17">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3900"/>
            <a:ext cx="1058875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D75 Logo">
            <a:extLst>
              <a:ext uri="{FF2B5EF4-FFF2-40B4-BE49-F238E27FC236}">
                <a16:creationId xmlns:a16="http://schemas.microsoft.com/office/drawing/2014/main" id="{ED44F61B-28C2-CF3A-731D-BE540EB2C938}"/>
              </a:ext>
            </a:extLst>
          </p:cNvPr>
          <p:cNvPicPr>
            <a:picLocks noChangeAspect="1"/>
          </p:cNvPicPr>
          <p:nvPr/>
        </p:nvPicPr>
        <p:blipFill>
          <a:blip r:embed="rId2"/>
          <a:stretch>
            <a:fillRect/>
          </a:stretch>
        </p:blipFill>
        <p:spPr>
          <a:xfrm>
            <a:off x="1758" y="1716812"/>
            <a:ext cx="4180817" cy="3477276"/>
          </a:xfrm>
          <a:prstGeom prst="rect">
            <a:avLst/>
          </a:prstGeom>
        </p:spPr>
      </p:pic>
      <p:sp>
        <p:nvSpPr>
          <p:cNvPr id="3" name="Content Placeholder 2">
            <a:extLst>
              <a:ext uri="{FF2B5EF4-FFF2-40B4-BE49-F238E27FC236}">
                <a16:creationId xmlns:a16="http://schemas.microsoft.com/office/drawing/2014/main" id="{D1DC7987-DFA7-7FE9-CB10-4F90A450E30B}"/>
              </a:ext>
            </a:extLst>
          </p:cNvPr>
          <p:cNvSpPr>
            <a:spLocks noGrp="1"/>
          </p:cNvSpPr>
          <p:nvPr>
            <p:ph idx="1"/>
          </p:nvPr>
        </p:nvSpPr>
        <p:spPr>
          <a:xfrm>
            <a:off x="3926482" y="1282142"/>
            <a:ext cx="7945180" cy="5055735"/>
          </a:xfrm>
        </p:spPr>
        <p:txBody>
          <a:bodyPr vert="horz" lIns="91440" tIns="45720" rIns="91440" bIns="45720" rtlCol="0">
            <a:normAutofit/>
          </a:bodyPr>
          <a:lstStyle/>
          <a:p>
            <a:pPr marL="0" indent="0">
              <a:lnSpc>
                <a:spcPct val="100000"/>
              </a:lnSpc>
              <a:buNone/>
            </a:pPr>
            <a:r>
              <a:rPr lang="en-US" sz="1600">
                <a:latin typeface="Roboto"/>
                <a:ea typeface="Roboto"/>
                <a:cs typeface="Roboto"/>
              </a:rPr>
              <a:t>District 75 provides highly specialized instructional support for students with significant challenges, such as:</a:t>
            </a:r>
            <a:endParaRPr lang="en-US" sz="1600"/>
          </a:p>
          <a:p>
            <a:pPr lvl="1">
              <a:lnSpc>
                <a:spcPct val="100000"/>
              </a:lnSpc>
              <a:buFont typeface="Courier New" panose="020B0604020202020204" pitchFamily="34" charset="0"/>
              <a:buChar char="o"/>
            </a:pPr>
            <a:r>
              <a:rPr lang="en-US" sz="1600">
                <a:latin typeface="Roboto"/>
                <a:ea typeface="Roboto"/>
                <a:cs typeface="Roboto"/>
              </a:rPr>
              <a:t>Autism Spectrum Disorders</a:t>
            </a:r>
            <a:endParaRPr lang="en-US" sz="1600"/>
          </a:p>
          <a:p>
            <a:pPr lvl="1">
              <a:lnSpc>
                <a:spcPct val="100000"/>
              </a:lnSpc>
              <a:buFont typeface="Courier New" panose="020B0604020202020204" pitchFamily="34" charset="0"/>
              <a:buChar char="o"/>
            </a:pPr>
            <a:r>
              <a:rPr lang="en-US" sz="1600">
                <a:latin typeface="Roboto"/>
                <a:ea typeface="Roboto"/>
                <a:cs typeface="Roboto"/>
              </a:rPr>
              <a:t>Significant cognitive delays</a:t>
            </a:r>
          </a:p>
          <a:p>
            <a:pPr lvl="1">
              <a:lnSpc>
                <a:spcPct val="100000"/>
              </a:lnSpc>
              <a:buFont typeface="Courier New" panose="020B0604020202020204" pitchFamily="34" charset="0"/>
              <a:buChar char="o"/>
            </a:pPr>
            <a:r>
              <a:rPr lang="en-US" sz="1600">
                <a:latin typeface="Roboto"/>
                <a:ea typeface="Roboto"/>
                <a:cs typeface="Roboto"/>
              </a:rPr>
              <a:t>Emotional disabilities</a:t>
            </a:r>
            <a:endParaRPr lang="en-US" sz="1600"/>
          </a:p>
          <a:p>
            <a:pPr lvl="1">
              <a:lnSpc>
                <a:spcPct val="100000"/>
              </a:lnSpc>
              <a:buFont typeface="Courier New" panose="020B0604020202020204" pitchFamily="34" charset="0"/>
              <a:buChar char="o"/>
            </a:pPr>
            <a:r>
              <a:rPr lang="en-US" sz="1600">
                <a:latin typeface="Roboto"/>
                <a:ea typeface="Roboto"/>
                <a:cs typeface="Roboto"/>
              </a:rPr>
              <a:t>Sensory impairments</a:t>
            </a:r>
            <a:endParaRPr lang="en-US" sz="1600"/>
          </a:p>
          <a:p>
            <a:pPr lvl="1">
              <a:lnSpc>
                <a:spcPct val="100000"/>
              </a:lnSpc>
              <a:buFont typeface="Courier New" panose="020B0604020202020204" pitchFamily="34" charset="0"/>
              <a:buChar char="o"/>
            </a:pPr>
            <a:r>
              <a:rPr lang="en-US" sz="1600">
                <a:latin typeface="Roboto"/>
                <a:ea typeface="Roboto"/>
                <a:cs typeface="Roboto"/>
              </a:rPr>
              <a:t>Multiple disabilities</a:t>
            </a:r>
          </a:p>
          <a:p>
            <a:pPr marL="0" indent="0">
              <a:lnSpc>
                <a:spcPct val="100000"/>
              </a:lnSpc>
              <a:buNone/>
            </a:pPr>
            <a:r>
              <a:rPr lang="en-US" sz="1600">
                <a:latin typeface="Roboto"/>
                <a:ea typeface="Roboto"/>
                <a:cs typeface="Roboto"/>
              </a:rPr>
              <a:t>District 75 provides instructional support in a wide variety of settings and locations around NYC, including:</a:t>
            </a:r>
            <a:endParaRPr lang="en-US" sz="1600">
              <a:latin typeface="Open Sans"/>
              <a:ea typeface="Open Sans"/>
              <a:cs typeface="Open Sans"/>
            </a:endParaRPr>
          </a:p>
          <a:p>
            <a:pPr lvl="1">
              <a:lnSpc>
                <a:spcPct val="100000"/>
              </a:lnSpc>
              <a:buFont typeface="Courier New" panose="020B0604020202020204" pitchFamily="34" charset="0"/>
              <a:buChar char="o"/>
            </a:pPr>
            <a:r>
              <a:rPr lang="en-US" sz="1600">
                <a:latin typeface="Roboto"/>
                <a:ea typeface="Roboto"/>
                <a:cs typeface="Roboto"/>
              </a:rPr>
              <a:t>Special classes co-located in District 1-32 schools</a:t>
            </a:r>
            <a:endParaRPr lang="en-US" sz="1600"/>
          </a:p>
          <a:p>
            <a:pPr lvl="1">
              <a:lnSpc>
                <a:spcPct val="100000"/>
              </a:lnSpc>
              <a:buFont typeface="Courier New" panose="020B0604020202020204" pitchFamily="34" charset="0"/>
              <a:buChar char="o"/>
            </a:pPr>
            <a:r>
              <a:rPr lang="en-US" sz="1600">
                <a:latin typeface="Roboto"/>
                <a:ea typeface="Roboto"/>
                <a:cs typeface="Roboto"/>
              </a:rPr>
              <a:t>School building where all students have IEPs</a:t>
            </a:r>
            <a:endParaRPr lang="en-US" sz="1600"/>
          </a:p>
          <a:p>
            <a:pPr lvl="1">
              <a:lnSpc>
                <a:spcPct val="100000"/>
              </a:lnSpc>
              <a:buFont typeface="Courier New" panose="020B0604020202020204" pitchFamily="34" charset="0"/>
              <a:buChar char="o"/>
            </a:pPr>
            <a:r>
              <a:rPr lang="en-US" sz="1600">
                <a:latin typeface="Roboto"/>
                <a:ea typeface="Roboto"/>
                <a:cs typeface="Roboto"/>
              </a:rPr>
              <a:t>General education classrooms</a:t>
            </a:r>
            <a:endParaRPr lang="en-US" sz="1600"/>
          </a:p>
          <a:p>
            <a:pPr lvl="1">
              <a:lnSpc>
                <a:spcPct val="100000"/>
              </a:lnSpc>
              <a:buFont typeface="Courier New" panose="020B0604020202020204" pitchFamily="34" charset="0"/>
              <a:buChar char="o"/>
            </a:pPr>
            <a:r>
              <a:rPr lang="en-US" sz="1600">
                <a:latin typeface="Roboto"/>
                <a:ea typeface="Roboto"/>
                <a:cs typeface="Roboto"/>
              </a:rPr>
              <a:t>Agencies, hospitals and at home</a:t>
            </a:r>
            <a:endParaRPr lang="en-US" sz="1600"/>
          </a:p>
          <a:p>
            <a:pPr marL="0" indent="0">
              <a:lnSpc>
                <a:spcPct val="100000"/>
              </a:lnSpc>
              <a:buNone/>
            </a:pPr>
            <a:r>
              <a:rPr lang="en-US" sz="1600">
                <a:latin typeface="Roboto"/>
                <a:ea typeface="Roboto"/>
                <a:cs typeface="Roboto"/>
              </a:rPr>
              <a:t>The IEP team, of which you are a member, will recommend the appropriate program and class size for your child. This determination is based on cognitive, social-emotional and physical management needs.</a:t>
            </a:r>
            <a:endParaRPr lang="en-US" sz="1600"/>
          </a:p>
          <a:p>
            <a:pPr>
              <a:lnSpc>
                <a:spcPct val="100000"/>
              </a:lnSpc>
            </a:pPr>
            <a:endParaRPr lang="en-US" sz="1600">
              <a:latin typeface="Open Sans"/>
              <a:ea typeface="Open Sans"/>
              <a:cs typeface="Open Sans"/>
            </a:endParaRPr>
          </a:p>
          <a:p>
            <a:pPr>
              <a:lnSpc>
                <a:spcPct val="100000"/>
              </a:lnSpc>
            </a:pPr>
            <a:endParaRPr lang="en-US" sz="1600">
              <a:latin typeface="Open Sans"/>
              <a:ea typeface="Open Sans"/>
              <a:cs typeface="Open Sans"/>
            </a:endParaRPr>
          </a:p>
        </p:txBody>
      </p:sp>
      <p:cxnSp>
        <p:nvCxnSpPr>
          <p:cNvPr id="20" name="Straight Connector 19">
            <a:extLst>
              <a:ext uri="{FF2B5EF4-FFF2-40B4-BE49-F238E27FC236}">
                <a16:creationId xmlns:a16="http://schemas.microsoft.com/office/drawing/2014/main" id="{8E0104E4-99BC-494F-8342-F250828E57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065" y="6145599"/>
            <a:ext cx="105828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8383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7D32DB7-21C2-CBC3-6D9A-6FBB9BB8617D}"/>
              </a:ext>
            </a:extLst>
          </p:cNvPr>
          <p:cNvSpPr>
            <a:spLocks noGrp="1"/>
          </p:cNvSpPr>
          <p:nvPr>
            <p:ph type="title"/>
          </p:nvPr>
        </p:nvSpPr>
        <p:spPr>
          <a:xfrm>
            <a:off x="8399165" y="1361440"/>
            <a:ext cx="3324281" cy="2694640"/>
          </a:xfrm>
        </p:spPr>
        <p:txBody>
          <a:bodyPr vert="horz" lIns="91440" tIns="45720" rIns="91440" bIns="45720" rtlCol="0" anchor="b">
            <a:normAutofit/>
          </a:bodyPr>
          <a:lstStyle/>
          <a:p>
            <a:r>
              <a:rPr lang="en-US" sz="4400"/>
              <a:t>School-aged services</a:t>
            </a:r>
          </a:p>
        </p:txBody>
      </p:sp>
      <p:pic>
        <p:nvPicPr>
          <p:cNvPr id="6" name="Picture 5" descr="K-8 Education Home">
            <a:extLst>
              <a:ext uri="{FF2B5EF4-FFF2-40B4-BE49-F238E27FC236}">
                <a16:creationId xmlns:a16="http://schemas.microsoft.com/office/drawing/2014/main" id="{55398C94-A91F-6217-CF0A-A841D3BE2CD5}"/>
              </a:ext>
            </a:extLst>
          </p:cNvPr>
          <p:cNvPicPr>
            <a:picLocks noChangeAspect="1"/>
          </p:cNvPicPr>
          <p:nvPr/>
        </p:nvPicPr>
        <p:blipFill>
          <a:blip r:embed="rId2"/>
          <a:srcRect l="7928" r="9370"/>
          <a:stretch/>
        </p:blipFill>
        <p:spPr>
          <a:xfrm>
            <a:off x="497261" y="1332929"/>
            <a:ext cx="7478918" cy="4050199"/>
          </a:xfrm>
          <a:prstGeom prst="rect">
            <a:avLst/>
          </a:prstGeom>
        </p:spPr>
      </p:pic>
      <p:cxnSp>
        <p:nvCxnSpPr>
          <p:cNvPr id="28" name="Straight Connector 27">
            <a:extLst>
              <a:ext uri="{FF2B5EF4-FFF2-40B4-BE49-F238E27FC236}">
                <a16:creationId xmlns:a16="http://schemas.microsoft.com/office/drawing/2014/main" id="{F7491F31-6557-2984-60B7-24907747D8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82959" y="662940"/>
            <a:ext cx="0" cy="553212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101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4D0D2-142F-0B60-11A7-38C876546171}"/>
              </a:ext>
            </a:extLst>
          </p:cNvPr>
          <p:cNvSpPr>
            <a:spLocks noGrp="1"/>
          </p:cNvSpPr>
          <p:nvPr>
            <p:ph type="title"/>
          </p:nvPr>
        </p:nvSpPr>
        <p:spPr>
          <a:xfrm>
            <a:off x="700635" y="914400"/>
            <a:ext cx="5050972" cy="814534"/>
          </a:xfrm>
        </p:spPr>
        <p:txBody>
          <a:bodyPr>
            <a:normAutofit fontScale="90000"/>
          </a:bodyPr>
          <a:lstStyle/>
          <a:p>
            <a:r>
              <a:rPr lang="en-US"/>
              <a:t>Service placements</a:t>
            </a:r>
          </a:p>
        </p:txBody>
      </p:sp>
      <p:sp>
        <p:nvSpPr>
          <p:cNvPr id="3" name="Content Placeholder 2">
            <a:extLst>
              <a:ext uri="{FF2B5EF4-FFF2-40B4-BE49-F238E27FC236}">
                <a16:creationId xmlns:a16="http://schemas.microsoft.com/office/drawing/2014/main" id="{E29C14A7-7C86-94B0-6565-D50440C6E225}"/>
              </a:ext>
            </a:extLst>
          </p:cNvPr>
          <p:cNvSpPr>
            <a:spLocks noGrp="1"/>
          </p:cNvSpPr>
          <p:nvPr>
            <p:ph idx="1"/>
          </p:nvPr>
        </p:nvSpPr>
        <p:spPr>
          <a:xfrm>
            <a:off x="792563" y="1534698"/>
            <a:ext cx="4573026" cy="4561660"/>
          </a:xfrm>
        </p:spPr>
        <p:txBody>
          <a:bodyPr vert="horz" lIns="91440" tIns="45720" rIns="91440" bIns="45720" rtlCol="0" anchor="t">
            <a:normAutofit lnSpcReduction="10000"/>
          </a:bodyPr>
          <a:lstStyle/>
          <a:p>
            <a:r>
              <a:rPr lang="en-US">
                <a:ea typeface="+mn-lt"/>
                <a:cs typeface="+mn-lt"/>
              </a:rPr>
              <a:t>There are many service delivery options available within the programs and settings listed, and that any service or program can be provided for just some of the day. </a:t>
            </a:r>
            <a:endParaRPr lang="en-US" err="1">
              <a:ea typeface="+mn-lt"/>
              <a:cs typeface="+mn-lt"/>
            </a:endParaRPr>
          </a:p>
          <a:p>
            <a:endParaRPr lang="en-US">
              <a:ea typeface="+mn-lt"/>
              <a:cs typeface="+mn-lt"/>
            </a:endParaRPr>
          </a:p>
          <a:p>
            <a:r>
              <a:rPr lang="en-US">
                <a:ea typeface="+mn-lt"/>
                <a:cs typeface="+mn-lt"/>
              </a:rPr>
              <a:t>The goal is to support students in meeting their vocational, career, and/or other community-based postsecondary goals by fostering independence, self-direction, and full participation in each student’s least restrictive environment. </a:t>
            </a:r>
            <a:endParaRPr lang="en-US"/>
          </a:p>
        </p:txBody>
      </p:sp>
      <p:pic>
        <p:nvPicPr>
          <p:cNvPr id="4" name="Picture 3" descr="A diagram of a school&#10;&#10;AI-generated content may be incorrect.">
            <a:extLst>
              <a:ext uri="{FF2B5EF4-FFF2-40B4-BE49-F238E27FC236}">
                <a16:creationId xmlns:a16="http://schemas.microsoft.com/office/drawing/2014/main" id="{5444A281-D9DF-FEDA-3160-A9E0EF4FE50B}"/>
              </a:ext>
            </a:extLst>
          </p:cNvPr>
          <p:cNvPicPr>
            <a:picLocks noChangeAspect="1"/>
          </p:cNvPicPr>
          <p:nvPr/>
        </p:nvPicPr>
        <p:blipFill>
          <a:blip r:embed="rId2"/>
          <a:srcRect l="3877" r="4053" b="122"/>
          <a:stretch/>
        </p:blipFill>
        <p:spPr>
          <a:xfrm>
            <a:off x="5558679" y="283603"/>
            <a:ext cx="6635851" cy="6573423"/>
          </a:xfrm>
          <a:prstGeom prst="rect">
            <a:avLst/>
          </a:prstGeom>
        </p:spPr>
      </p:pic>
    </p:spTree>
    <p:extLst>
      <p:ext uri="{BB962C8B-B14F-4D97-AF65-F5344CB8AC3E}">
        <p14:creationId xmlns:p14="http://schemas.microsoft.com/office/powerpoint/2010/main" val="3292613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83A6E-EE12-BB16-47F6-45EE76DC45CE}"/>
              </a:ext>
            </a:extLst>
          </p:cNvPr>
          <p:cNvSpPr>
            <a:spLocks noGrp="1"/>
          </p:cNvSpPr>
          <p:nvPr>
            <p:ph type="title"/>
          </p:nvPr>
        </p:nvSpPr>
        <p:spPr/>
        <p:txBody>
          <a:bodyPr/>
          <a:lstStyle/>
          <a:p>
            <a:r>
              <a:rPr lang="en-US"/>
              <a:t>Other special education services</a:t>
            </a:r>
          </a:p>
        </p:txBody>
      </p:sp>
      <p:sp>
        <p:nvSpPr>
          <p:cNvPr id="3" name="Content Placeholder 2">
            <a:extLst>
              <a:ext uri="{FF2B5EF4-FFF2-40B4-BE49-F238E27FC236}">
                <a16:creationId xmlns:a16="http://schemas.microsoft.com/office/drawing/2014/main" id="{243573B3-02D6-923B-6D75-6C4F2B7C4DB0}"/>
              </a:ext>
            </a:extLst>
          </p:cNvPr>
          <p:cNvSpPr>
            <a:spLocks noGrp="1"/>
          </p:cNvSpPr>
          <p:nvPr>
            <p:ph idx="1"/>
          </p:nvPr>
        </p:nvSpPr>
        <p:spPr>
          <a:xfrm>
            <a:off x="6228870" y="1718913"/>
            <a:ext cx="5163030" cy="4242975"/>
          </a:xfrm>
        </p:spPr>
        <p:txBody>
          <a:bodyPr vert="horz" lIns="91440" tIns="45720" rIns="91440" bIns="45720" rtlCol="0" anchor="t">
            <a:normAutofit/>
          </a:bodyPr>
          <a:lstStyle/>
          <a:p>
            <a:r>
              <a:rPr lang="en-US"/>
              <a:t>Accommodations and Modifications</a:t>
            </a:r>
          </a:p>
          <a:p>
            <a:r>
              <a:rPr lang="en-US"/>
              <a:t>Accessible Education Materials</a:t>
            </a:r>
          </a:p>
          <a:p>
            <a:r>
              <a:rPr lang="en-US"/>
              <a:t>Adaptive Equipment</a:t>
            </a:r>
          </a:p>
          <a:p>
            <a:r>
              <a:rPr lang="en-US"/>
              <a:t>Adapted Physical Education</a:t>
            </a:r>
          </a:p>
          <a:p>
            <a:r>
              <a:rPr lang="en-US"/>
              <a:t>Alternate Assessment</a:t>
            </a:r>
          </a:p>
          <a:p>
            <a:r>
              <a:rPr lang="en-US"/>
              <a:t>Declassification Services</a:t>
            </a:r>
          </a:p>
          <a:p>
            <a:r>
              <a:rPr lang="en-US"/>
              <a:t>Extended School Year Services (ESY)</a:t>
            </a:r>
          </a:p>
          <a:p>
            <a:r>
              <a:rPr lang="en-US"/>
              <a:t>Paraprofessional Services </a:t>
            </a:r>
          </a:p>
          <a:p>
            <a:r>
              <a:rPr lang="en-US"/>
              <a:t>Travel Training</a:t>
            </a:r>
          </a:p>
        </p:txBody>
      </p:sp>
      <p:pic>
        <p:nvPicPr>
          <p:cNvPr id="4" name="Picture 3" descr="Fostering Inclusive Classrooms: Why Diversity in Education Matters ...">
            <a:extLst>
              <a:ext uri="{FF2B5EF4-FFF2-40B4-BE49-F238E27FC236}">
                <a16:creationId xmlns:a16="http://schemas.microsoft.com/office/drawing/2014/main" id="{6D210023-8184-07E3-CBD8-808F0E4FA9BE}"/>
              </a:ext>
            </a:extLst>
          </p:cNvPr>
          <p:cNvPicPr>
            <a:picLocks noChangeAspect="1"/>
          </p:cNvPicPr>
          <p:nvPr/>
        </p:nvPicPr>
        <p:blipFill>
          <a:blip r:embed="rId3"/>
          <a:stretch>
            <a:fillRect/>
          </a:stretch>
        </p:blipFill>
        <p:spPr>
          <a:xfrm>
            <a:off x="163046" y="1601881"/>
            <a:ext cx="5784850" cy="5125944"/>
          </a:xfrm>
          <a:prstGeom prst="rect">
            <a:avLst/>
          </a:prstGeom>
        </p:spPr>
      </p:pic>
    </p:spTree>
    <p:extLst>
      <p:ext uri="{BB962C8B-B14F-4D97-AF65-F5344CB8AC3E}">
        <p14:creationId xmlns:p14="http://schemas.microsoft.com/office/powerpoint/2010/main" val="2616184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AD78-4282-216B-241C-24117FBE2070}"/>
              </a:ext>
            </a:extLst>
          </p:cNvPr>
          <p:cNvSpPr>
            <a:spLocks noGrp="1"/>
          </p:cNvSpPr>
          <p:nvPr>
            <p:ph type="title"/>
          </p:nvPr>
        </p:nvSpPr>
        <p:spPr>
          <a:xfrm>
            <a:off x="378757" y="145831"/>
            <a:ext cx="11111678" cy="1307592"/>
          </a:xfrm>
        </p:spPr>
        <p:txBody>
          <a:bodyPr>
            <a:normAutofit/>
          </a:bodyPr>
          <a:lstStyle/>
          <a:p>
            <a:r>
              <a:rPr lang="en-US" dirty="0"/>
              <a:t>Transitioning between </a:t>
            </a:r>
            <a:r>
              <a:rPr lang="en-US"/>
              <a:t>grade bands</a:t>
            </a:r>
            <a:endParaRPr lang="en-US" dirty="0"/>
          </a:p>
        </p:txBody>
      </p:sp>
      <p:sp>
        <p:nvSpPr>
          <p:cNvPr id="3" name="Content Placeholder 2">
            <a:extLst>
              <a:ext uri="{FF2B5EF4-FFF2-40B4-BE49-F238E27FC236}">
                <a16:creationId xmlns:a16="http://schemas.microsoft.com/office/drawing/2014/main" id="{266F1E89-02DD-97AE-78E0-FCA3229AAC9C}"/>
              </a:ext>
            </a:extLst>
          </p:cNvPr>
          <p:cNvSpPr>
            <a:spLocks noGrp="1"/>
          </p:cNvSpPr>
          <p:nvPr>
            <p:ph idx="1"/>
          </p:nvPr>
        </p:nvSpPr>
        <p:spPr>
          <a:xfrm>
            <a:off x="753187" y="1453423"/>
            <a:ext cx="10691265" cy="3739896"/>
          </a:xfrm>
        </p:spPr>
        <p:txBody>
          <a:bodyPr vert="horz" lIns="91440" tIns="45720" rIns="91440" bIns="45720" rtlCol="0" anchor="t">
            <a:normAutofit fontScale="92500" lnSpcReduction="10000"/>
          </a:bodyPr>
          <a:lstStyle/>
          <a:p>
            <a:r>
              <a:rPr lang="en-US" dirty="0"/>
              <a:t>Students with Individualized Education Programs (IEPs) in district schools participate in the same  admissions process as their non-disabled peers.</a:t>
            </a:r>
          </a:p>
          <a:p>
            <a:r>
              <a:rPr lang="en-US"/>
              <a:t>The expectations and schedule in one grade level may be different from what your </a:t>
            </a:r>
            <a:r>
              <a:rPr lang="en-US" dirty="0"/>
              <a:t>child experienced in another grade band. Work with your child's IEP team to determine which supports and services your child will need in their new school. Some things you may want to discuss are:</a:t>
            </a:r>
          </a:p>
          <a:p>
            <a:pPr lvl="1">
              <a:buFont typeface="Courier New" panose="020B0604020202020204" pitchFamily="34" charset="0"/>
              <a:buChar char="o"/>
            </a:pPr>
            <a:r>
              <a:rPr lang="en-US" dirty="0"/>
              <a:t>Special education program options (for example: whether or not your child will need full- or part-time support from a special education teacher and in what subject areas)</a:t>
            </a:r>
          </a:p>
          <a:p>
            <a:pPr lvl="1">
              <a:buFont typeface="Courier New" panose="020B0604020202020204" pitchFamily="34" charset="0"/>
              <a:buChar char="o"/>
            </a:pPr>
            <a:r>
              <a:rPr lang="en-US" dirty="0"/>
              <a:t>Opportunities to be in class with non-disabled peers</a:t>
            </a:r>
          </a:p>
          <a:p>
            <a:pPr lvl="1">
              <a:buFont typeface="Courier New" panose="020B0604020202020204" pitchFamily="34" charset="0"/>
              <a:buChar char="o"/>
            </a:pPr>
            <a:r>
              <a:rPr lang="en-US" dirty="0"/>
              <a:t>Related service duration, frequency, and location</a:t>
            </a:r>
          </a:p>
          <a:p>
            <a:pPr lvl="1">
              <a:buFont typeface="Courier New" panose="020B0604020202020204" pitchFamily="34" charset="0"/>
              <a:buChar char="o"/>
            </a:pPr>
            <a:r>
              <a:rPr lang="en-US" dirty="0"/>
              <a:t>Testing accommodations</a:t>
            </a:r>
          </a:p>
          <a:p>
            <a:pPr lvl="1">
              <a:buFont typeface="Courier New" panose="020B0604020202020204" pitchFamily="34" charset="0"/>
              <a:buChar char="o"/>
            </a:pPr>
            <a:r>
              <a:rPr lang="en-US" dirty="0"/>
              <a:t>Post-secondary goals and transition planning</a:t>
            </a:r>
          </a:p>
        </p:txBody>
      </p:sp>
    </p:spTree>
    <p:extLst>
      <p:ext uri="{BB962C8B-B14F-4D97-AF65-F5344CB8AC3E}">
        <p14:creationId xmlns:p14="http://schemas.microsoft.com/office/powerpoint/2010/main" val="776215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5D0EE-647A-3A04-8D07-184793004278}"/>
              </a:ext>
            </a:extLst>
          </p:cNvPr>
          <p:cNvSpPr>
            <a:spLocks noGrp="1"/>
          </p:cNvSpPr>
          <p:nvPr>
            <p:ph type="title"/>
          </p:nvPr>
        </p:nvSpPr>
        <p:spPr>
          <a:xfrm>
            <a:off x="752986" y="786431"/>
            <a:ext cx="10691265" cy="1307592"/>
          </a:xfrm>
        </p:spPr>
        <p:txBody>
          <a:bodyPr>
            <a:normAutofit fontScale="90000"/>
          </a:bodyPr>
          <a:lstStyle/>
          <a:p>
            <a:r>
              <a:rPr lang="en-US"/>
              <a:t>Transition planning</a:t>
            </a:r>
            <a:br>
              <a:rPr lang="en-US"/>
            </a:br>
            <a:endParaRPr lang="en-US"/>
          </a:p>
        </p:txBody>
      </p:sp>
      <p:sp>
        <p:nvSpPr>
          <p:cNvPr id="5" name="Content Placeholder 4">
            <a:extLst>
              <a:ext uri="{FF2B5EF4-FFF2-40B4-BE49-F238E27FC236}">
                <a16:creationId xmlns:a16="http://schemas.microsoft.com/office/drawing/2014/main" id="{0AD757F3-A60A-AE6D-1F54-22AE78DB7649}"/>
              </a:ext>
            </a:extLst>
          </p:cNvPr>
          <p:cNvSpPr>
            <a:spLocks noGrp="1"/>
          </p:cNvSpPr>
          <p:nvPr>
            <p:ph sz="half" idx="1"/>
          </p:nvPr>
        </p:nvSpPr>
        <p:spPr>
          <a:xfrm>
            <a:off x="240113" y="1713621"/>
            <a:ext cx="5243890" cy="4387185"/>
          </a:xfrm>
        </p:spPr>
        <p:txBody>
          <a:bodyPr vert="horz" lIns="91440" tIns="45720" rIns="91440" bIns="45720" rtlCol="0" anchor="t">
            <a:normAutofit fontScale="85000" lnSpcReduction="10000"/>
          </a:bodyPr>
          <a:lstStyle/>
          <a:p>
            <a:r>
              <a:rPr lang="en-US"/>
              <a:t>The formal process of transition planning begins in the year which your child turns 12 (or earlier if appropriate).</a:t>
            </a:r>
          </a:p>
          <a:p>
            <a:r>
              <a:rPr lang="en-US">
                <a:ea typeface="+mn-lt"/>
                <a:cs typeface="+mn-lt"/>
              </a:rPr>
              <a:t>The transition planning process is driven by the goals, desires, and abilities of your child.</a:t>
            </a:r>
          </a:p>
          <a:p>
            <a:r>
              <a:rPr lang="en-US"/>
              <a:t>A vocational assessment must be completed during the calendar year in which the student turns 12 years of age.</a:t>
            </a:r>
          </a:p>
          <a:p>
            <a:r>
              <a:rPr lang="en-US"/>
              <a:t>Starting when your child is 14years old, the IEP team will begin considering your child's goals for life after high school.  These are called measurable postsecondary goals.  At the same time the team will consider a coordinated set of transition activities that will support your child to in meeting these postsecondary goals</a:t>
            </a:r>
          </a:p>
        </p:txBody>
      </p:sp>
      <p:pic>
        <p:nvPicPr>
          <p:cNvPr id="7" name="Picture 6" descr="A group of people in a blue and green cover&#10;&#10;AI-generated content may be incorrect.">
            <a:extLst>
              <a:ext uri="{FF2B5EF4-FFF2-40B4-BE49-F238E27FC236}">
                <a16:creationId xmlns:a16="http://schemas.microsoft.com/office/drawing/2014/main" id="{BF84D036-AE58-CC0B-871F-5BE354966831}"/>
              </a:ext>
            </a:extLst>
          </p:cNvPr>
          <p:cNvPicPr>
            <a:picLocks noChangeAspect="1"/>
          </p:cNvPicPr>
          <p:nvPr/>
        </p:nvPicPr>
        <p:blipFill>
          <a:blip r:embed="rId2"/>
          <a:stretch>
            <a:fillRect/>
          </a:stretch>
        </p:blipFill>
        <p:spPr>
          <a:xfrm>
            <a:off x="7439478" y="227760"/>
            <a:ext cx="4498787" cy="6402482"/>
          </a:xfrm>
          <a:prstGeom prst="rect">
            <a:avLst/>
          </a:prstGeom>
        </p:spPr>
      </p:pic>
      <p:pic>
        <p:nvPicPr>
          <p:cNvPr id="3" name="Picture 2" descr="A qr code with black dots&#10;&#10;AI-generated content may be incorrect.">
            <a:extLst>
              <a:ext uri="{FF2B5EF4-FFF2-40B4-BE49-F238E27FC236}">
                <a16:creationId xmlns:a16="http://schemas.microsoft.com/office/drawing/2014/main" id="{83C87547-8DBF-F7ED-46E4-FA176C4DFEFB}"/>
              </a:ext>
            </a:extLst>
          </p:cNvPr>
          <p:cNvPicPr>
            <a:picLocks noChangeAspect="1"/>
          </p:cNvPicPr>
          <p:nvPr/>
        </p:nvPicPr>
        <p:blipFill>
          <a:blip r:embed="rId3"/>
          <a:stretch>
            <a:fillRect/>
          </a:stretch>
        </p:blipFill>
        <p:spPr>
          <a:xfrm>
            <a:off x="5484345" y="4094816"/>
            <a:ext cx="1955427" cy="1955427"/>
          </a:xfrm>
          <a:prstGeom prst="rect">
            <a:avLst/>
          </a:prstGeom>
        </p:spPr>
      </p:pic>
    </p:spTree>
    <p:extLst>
      <p:ext uri="{BB962C8B-B14F-4D97-AF65-F5344CB8AC3E}">
        <p14:creationId xmlns:p14="http://schemas.microsoft.com/office/powerpoint/2010/main" val="4045029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B849F-B169-78C8-B680-DD7E73147A6E}"/>
              </a:ext>
            </a:extLst>
          </p:cNvPr>
          <p:cNvSpPr>
            <a:spLocks noGrp="1"/>
          </p:cNvSpPr>
          <p:nvPr>
            <p:ph type="title"/>
          </p:nvPr>
        </p:nvSpPr>
        <p:spPr>
          <a:xfrm>
            <a:off x="700635" y="1314"/>
            <a:ext cx="10691265" cy="1307592"/>
          </a:xfrm>
        </p:spPr>
        <p:txBody>
          <a:bodyPr/>
          <a:lstStyle/>
          <a:p>
            <a:r>
              <a:rPr lang="en-US" dirty="0"/>
              <a:t>Extended school year (</a:t>
            </a:r>
            <a:r>
              <a:rPr lang="en-US" dirty="0" err="1"/>
              <a:t>esy</a:t>
            </a:r>
            <a:r>
              <a:rPr lang="en-US" dirty="0"/>
              <a:t>)</a:t>
            </a:r>
          </a:p>
        </p:txBody>
      </p:sp>
      <p:sp>
        <p:nvSpPr>
          <p:cNvPr id="3" name="Content Placeholder 2">
            <a:extLst>
              <a:ext uri="{FF2B5EF4-FFF2-40B4-BE49-F238E27FC236}">
                <a16:creationId xmlns:a16="http://schemas.microsoft.com/office/drawing/2014/main" id="{907D38DE-33D3-5699-9416-39265A0FC9EA}"/>
              </a:ext>
            </a:extLst>
          </p:cNvPr>
          <p:cNvSpPr>
            <a:spLocks noGrp="1"/>
          </p:cNvSpPr>
          <p:nvPr>
            <p:ph idx="1"/>
          </p:nvPr>
        </p:nvSpPr>
        <p:spPr>
          <a:xfrm>
            <a:off x="700635" y="796528"/>
            <a:ext cx="10691265" cy="5165360"/>
          </a:xfrm>
        </p:spPr>
        <p:txBody>
          <a:bodyPr vert="horz" lIns="91440" tIns="45720" rIns="91440" bIns="45720" rtlCol="0" anchor="t">
            <a:noAutofit/>
          </a:bodyPr>
          <a:lstStyle/>
          <a:p>
            <a:r>
              <a:rPr lang="en-US" sz="1400" dirty="0">
                <a:solidFill>
                  <a:srgbClr val="333333"/>
                </a:solidFill>
                <a:latin typeface="Roboto"/>
                <a:ea typeface="Roboto"/>
                <a:cs typeface="Roboto"/>
              </a:rPr>
              <a:t>Your child’s IEP may recommend Extended School Year (ESY) services (also known as “12-month services”). ESY services are:</a:t>
            </a:r>
            <a:endParaRPr lang="en-US" sz="1400" dirty="0">
              <a:solidFill>
                <a:srgbClr val="000000"/>
              </a:solidFill>
              <a:latin typeface="Calisto MT"/>
              <a:ea typeface="Roboto"/>
              <a:cs typeface="Roboto"/>
            </a:endParaRPr>
          </a:p>
          <a:p>
            <a:pPr lvl="1">
              <a:buFont typeface="Courier New" panose="020B0604020202020204" pitchFamily="34" charset="0"/>
              <a:buChar char="o"/>
            </a:pPr>
            <a:r>
              <a:rPr lang="en-US" sz="1400" dirty="0">
                <a:solidFill>
                  <a:srgbClr val="333333"/>
                </a:solidFill>
                <a:latin typeface="Roboto"/>
                <a:ea typeface="Roboto"/>
                <a:cs typeface="Roboto"/>
              </a:rPr>
              <a:t>special education instructional programs and/or related services provided during July and August</a:t>
            </a:r>
            <a:endParaRPr lang="en-US" sz="1400" dirty="0">
              <a:solidFill>
                <a:srgbClr val="000000"/>
              </a:solidFill>
              <a:latin typeface="Calisto MT"/>
              <a:ea typeface="Roboto"/>
              <a:cs typeface="Roboto"/>
            </a:endParaRPr>
          </a:p>
          <a:p>
            <a:pPr lvl="1">
              <a:buFont typeface="Courier New" panose="020B0604020202020204" pitchFamily="34" charset="0"/>
              <a:buChar char="o"/>
            </a:pPr>
            <a:r>
              <a:rPr lang="en-US" sz="1400" dirty="0">
                <a:solidFill>
                  <a:srgbClr val="333333"/>
                </a:solidFill>
                <a:latin typeface="Roboto"/>
                <a:ea typeface="Roboto"/>
                <a:cs typeface="Roboto"/>
              </a:rPr>
              <a:t>different from general education summer school </a:t>
            </a:r>
            <a:endParaRPr lang="en-US" sz="1400" dirty="0">
              <a:solidFill>
                <a:srgbClr val="000000"/>
              </a:solidFill>
              <a:latin typeface="Calisto MT"/>
              <a:ea typeface="Roboto"/>
              <a:cs typeface="Roboto"/>
            </a:endParaRPr>
          </a:p>
          <a:p>
            <a:r>
              <a:rPr lang="en-US" sz="1400" dirty="0">
                <a:solidFill>
                  <a:srgbClr val="333333"/>
                </a:solidFill>
                <a:latin typeface="Roboto"/>
                <a:ea typeface="Roboto"/>
                <a:cs typeface="Roboto"/>
              </a:rPr>
              <a:t>The IEP team recommended either they receive the same program and services in July–August as in September–June, or less intense services, according to their individual needs</a:t>
            </a:r>
            <a:endParaRPr lang="en-US" sz="1400" dirty="0">
              <a:solidFill>
                <a:srgbClr val="000000"/>
              </a:solidFill>
              <a:latin typeface="Calisto MT"/>
              <a:ea typeface="Roboto"/>
              <a:cs typeface="Roboto"/>
            </a:endParaRPr>
          </a:p>
          <a:p>
            <a:r>
              <a:rPr lang="en-US" sz="1400" dirty="0">
                <a:solidFill>
                  <a:srgbClr val="333333"/>
                </a:solidFill>
                <a:latin typeface="Roboto"/>
                <a:ea typeface="Roboto"/>
                <a:cs typeface="Roboto"/>
              </a:rPr>
              <a:t>Students with 12-month Special Class recommendations participate in our Extended School Year (ESY) program.  This program offers:</a:t>
            </a:r>
            <a:endParaRPr lang="en-US" sz="1400" dirty="0">
              <a:solidFill>
                <a:srgbClr val="000000"/>
              </a:solidFill>
              <a:latin typeface="Calisto MT"/>
              <a:ea typeface="Roboto"/>
              <a:cs typeface="Roboto"/>
            </a:endParaRPr>
          </a:p>
          <a:p>
            <a:pPr lvl="1">
              <a:buFont typeface="Courier New" panose="020B0604020202020204" pitchFamily="34" charset="0"/>
              <a:buChar char="o"/>
            </a:pPr>
            <a:r>
              <a:rPr lang="en-US" sz="1400" dirty="0">
                <a:solidFill>
                  <a:srgbClr val="333333"/>
                </a:solidFill>
                <a:latin typeface="Roboto"/>
                <a:ea typeface="Roboto"/>
                <a:cs typeface="Roboto"/>
              </a:rPr>
              <a:t> a full day of learning designed to help students reach their IEP goals</a:t>
            </a:r>
            <a:endParaRPr lang="en-US" sz="1400" dirty="0">
              <a:solidFill>
                <a:srgbClr val="000000"/>
              </a:solidFill>
              <a:latin typeface="Calisto MT"/>
              <a:ea typeface="Roboto"/>
              <a:cs typeface="Roboto"/>
            </a:endParaRPr>
          </a:p>
          <a:p>
            <a:pPr lvl="1">
              <a:buFont typeface="Courier New" panose="020B0604020202020204" pitchFamily="34" charset="0"/>
              <a:buChar char="o"/>
            </a:pPr>
            <a:r>
              <a:rPr lang="en-US" sz="1400" dirty="0">
                <a:solidFill>
                  <a:srgbClr val="333333"/>
                </a:solidFill>
                <a:latin typeface="Roboto"/>
                <a:ea typeface="Roboto"/>
                <a:cs typeface="Roboto"/>
              </a:rPr>
              <a:t>incorporates enrichment activities to offer students a fun and rewarding summer experience</a:t>
            </a:r>
            <a:endParaRPr lang="en-US" sz="1400" dirty="0">
              <a:solidFill>
                <a:srgbClr val="000000"/>
              </a:solidFill>
              <a:latin typeface="Calisto MT"/>
              <a:ea typeface="Roboto"/>
              <a:cs typeface="Roboto"/>
            </a:endParaRPr>
          </a:p>
          <a:p>
            <a:pPr lvl="1">
              <a:buFont typeface="Courier New" panose="020B0604020202020204" pitchFamily="34" charset="0"/>
              <a:buChar char="o"/>
            </a:pPr>
            <a:r>
              <a:rPr lang="en-US" sz="1400" dirty="0">
                <a:solidFill>
                  <a:srgbClr val="333333"/>
                </a:solidFill>
                <a:latin typeface="Roboto"/>
                <a:ea typeface="Roboto"/>
                <a:cs typeface="Roboto"/>
              </a:rPr>
              <a:t>If your child also has SETSS or Related Service recommendations in addition to Special Class, they will also get those services as part of their program</a:t>
            </a:r>
            <a:endParaRPr lang="en-US" sz="1400" dirty="0">
              <a:solidFill>
                <a:srgbClr val="000000"/>
              </a:solidFill>
              <a:latin typeface="Calisto MT"/>
              <a:ea typeface="Roboto"/>
              <a:cs typeface="Roboto"/>
            </a:endParaRPr>
          </a:p>
          <a:p>
            <a:r>
              <a:rPr lang="en-US" sz="1400" dirty="0">
                <a:solidFill>
                  <a:srgbClr val="333333"/>
                </a:solidFill>
                <a:latin typeface="Roboto"/>
                <a:ea typeface="Roboto"/>
                <a:cs typeface="Roboto"/>
              </a:rPr>
              <a:t>The ESY program is different than general education summer programs that are not designed to provide special class or provide IEP prescribed supports for students.  If your child’s IEP recommends 12-month related services and/or Special Education Teacher Support Services (SETSS) they may attend Summer Rising (on the same basis as students not recommended for ESY), in addition to receiving his/her recommended related services and/or SETSS </a:t>
            </a:r>
            <a:endParaRPr lang="en-US" sz="1400" dirty="0"/>
          </a:p>
          <a:p>
            <a:r>
              <a:rPr lang="en-US" sz="1400" dirty="0">
                <a:solidFill>
                  <a:srgbClr val="333333"/>
                </a:solidFill>
                <a:latin typeface="Roboto"/>
                <a:ea typeface="Roboto"/>
                <a:cs typeface="Roboto"/>
              </a:rPr>
              <a:t>The ESY program will run Monday through Friday, beginning on </a:t>
            </a:r>
            <a:r>
              <a:rPr lang="en-US" sz="1400" b="1" i="1" dirty="0">
                <a:solidFill>
                  <a:srgbClr val="333333"/>
                </a:solidFill>
                <a:latin typeface="Roboto"/>
                <a:ea typeface="Roboto"/>
                <a:cs typeface="Roboto"/>
              </a:rPr>
              <a:t>July 2 and ending on August 12</a:t>
            </a:r>
          </a:p>
          <a:p>
            <a:endParaRPr lang="en-US" sz="1400" dirty="0">
              <a:solidFill>
                <a:srgbClr val="333333"/>
              </a:solidFill>
              <a:latin typeface="Roboto"/>
              <a:ea typeface="Roboto"/>
              <a:cs typeface="Roboto"/>
            </a:endParaRPr>
          </a:p>
          <a:p>
            <a:endParaRPr lang="en-US" sz="1400" dirty="0"/>
          </a:p>
        </p:txBody>
      </p:sp>
    </p:spTree>
    <p:extLst>
      <p:ext uri="{BB962C8B-B14F-4D97-AF65-F5344CB8AC3E}">
        <p14:creationId xmlns:p14="http://schemas.microsoft.com/office/powerpoint/2010/main" val="2553848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urple sign with white text&#10;&#10;AI-generated content may be incorrect.">
            <a:extLst>
              <a:ext uri="{FF2B5EF4-FFF2-40B4-BE49-F238E27FC236}">
                <a16:creationId xmlns:a16="http://schemas.microsoft.com/office/drawing/2014/main" id="{EFD4F166-594D-E70E-7558-A2C356119D55}"/>
              </a:ext>
            </a:extLst>
          </p:cNvPr>
          <p:cNvPicPr>
            <a:picLocks noChangeAspect="1"/>
          </p:cNvPicPr>
          <p:nvPr/>
        </p:nvPicPr>
        <p:blipFill>
          <a:blip r:embed="rId2"/>
          <a:srcRect l="3188" t="8192" r="3020" b="52618"/>
          <a:stretch/>
        </p:blipFill>
        <p:spPr>
          <a:xfrm>
            <a:off x="321734" y="321733"/>
            <a:ext cx="5674969" cy="3111236"/>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15" name="Picture 14" descr="Worcester Education Collaborative Strategic Plan 2022-2024 by ...">
            <a:extLst>
              <a:ext uri="{FF2B5EF4-FFF2-40B4-BE49-F238E27FC236}">
                <a16:creationId xmlns:a16="http://schemas.microsoft.com/office/drawing/2014/main" id="{3BD43400-210A-39AB-E382-20C00F8EACCF}"/>
              </a:ext>
            </a:extLst>
          </p:cNvPr>
          <p:cNvPicPr>
            <a:picLocks noChangeAspect="1"/>
          </p:cNvPicPr>
          <p:nvPr/>
        </p:nvPicPr>
        <p:blipFill>
          <a:blip r:embed="rId3"/>
          <a:srcRect t="36813" r="-1858" b="337"/>
          <a:stretch/>
        </p:blipFill>
        <p:spPr>
          <a:xfrm>
            <a:off x="321735" y="3514764"/>
            <a:ext cx="2726293" cy="2787227"/>
          </a:xfrm>
          <a:prstGeom prst="rect">
            <a:avLst/>
          </a:prstGeom>
        </p:spPr>
      </p:pic>
      <p:pic>
        <p:nvPicPr>
          <p:cNvPr id="14" name="Picture 13" descr="A person and a child looking at a book&#10;&#10;AI-generated content may be incorrect.">
            <a:extLst>
              <a:ext uri="{FF2B5EF4-FFF2-40B4-BE49-F238E27FC236}">
                <a16:creationId xmlns:a16="http://schemas.microsoft.com/office/drawing/2014/main" id="{BB4B145B-6990-2F16-02A1-58DC7306875F}"/>
              </a:ext>
            </a:extLst>
          </p:cNvPr>
          <p:cNvPicPr>
            <a:picLocks noChangeAspect="1"/>
          </p:cNvPicPr>
          <p:nvPr/>
        </p:nvPicPr>
        <p:blipFill>
          <a:blip r:embed="rId4"/>
          <a:srcRect l="14427" r="20651" b="-3"/>
          <a:stretch/>
        </p:blipFill>
        <p:spPr>
          <a:xfrm>
            <a:off x="3159553" y="3524380"/>
            <a:ext cx="2837076" cy="2785951"/>
          </a:xfrm>
          <a:prstGeom prst="rect">
            <a:avLst/>
          </a:prstGeom>
        </p:spPr>
      </p:pic>
      <p:pic>
        <p:nvPicPr>
          <p:cNvPr id="13" name="Picture 12" descr="A person smiling and pointing at something&#10;&#10;AI-generated content may be incorrect.">
            <a:extLst>
              <a:ext uri="{FF2B5EF4-FFF2-40B4-BE49-F238E27FC236}">
                <a16:creationId xmlns:a16="http://schemas.microsoft.com/office/drawing/2014/main" id="{5FA3AEB3-7121-E621-03CE-830C07A34F5F}"/>
              </a:ext>
            </a:extLst>
          </p:cNvPr>
          <p:cNvPicPr>
            <a:picLocks noChangeAspect="1"/>
          </p:cNvPicPr>
          <p:nvPr/>
        </p:nvPicPr>
        <p:blipFill>
          <a:blip r:embed="rId5"/>
          <a:srcRect l="6511" r="-2" b="-2"/>
          <a:stretch/>
        </p:blipFill>
        <p:spPr>
          <a:xfrm>
            <a:off x="6195373" y="321733"/>
            <a:ext cx="5674892" cy="5979074"/>
          </a:xfrm>
          <a:prstGeom prst="rect">
            <a:avLst/>
          </a:prstGeom>
        </p:spPr>
      </p:pic>
    </p:spTree>
    <p:extLst>
      <p:ext uri="{BB962C8B-B14F-4D97-AF65-F5344CB8AC3E}">
        <p14:creationId xmlns:p14="http://schemas.microsoft.com/office/powerpoint/2010/main" val="3532981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9AB04C-8FCE-64E9-A623-0CF4E97F8F78}"/>
              </a:ext>
            </a:extLst>
          </p:cNvPr>
          <p:cNvSpPr>
            <a:spLocks noGrp="1"/>
          </p:cNvSpPr>
          <p:nvPr>
            <p:ph type="title"/>
          </p:nvPr>
        </p:nvSpPr>
        <p:spPr>
          <a:xfrm>
            <a:off x="704088" y="-1229"/>
            <a:ext cx="10780776" cy="1180210"/>
          </a:xfrm>
        </p:spPr>
        <p:txBody>
          <a:bodyPr>
            <a:normAutofit/>
          </a:bodyPr>
          <a:lstStyle/>
          <a:p>
            <a:r>
              <a:rPr lang="en-US" dirty="0"/>
              <a:t>OPWDD</a:t>
            </a:r>
          </a:p>
        </p:txBody>
      </p:sp>
      <p:cxnSp>
        <p:nvCxnSpPr>
          <p:cNvPr id="12" name="Straight Connector 11">
            <a:extLst>
              <a:ext uri="{FF2B5EF4-FFF2-40B4-BE49-F238E27FC236}">
                <a16:creationId xmlns:a16="http://schemas.microsoft.com/office/drawing/2014/main" id="{4E495065-8864-87FB-2BCC-254769963E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A person and a child in a wheelchair high fiving&#10;&#10;AI-generated content may be incorrect.">
            <a:extLst>
              <a:ext uri="{FF2B5EF4-FFF2-40B4-BE49-F238E27FC236}">
                <a16:creationId xmlns:a16="http://schemas.microsoft.com/office/drawing/2014/main" id="{D4160A38-F9F7-03CC-5B2B-DFFBF5924523}"/>
              </a:ext>
            </a:extLst>
          </p:cNvPr>
          <p:cNvPicPr>
            <a:picLocks noChangeAspect="1"/>
          </p:cNvPicPr>
          <p:nvPr/>
        </p:nvPicPr>
        <p:blipFill>
          <a:blip r:embed="rId2"/>
          <a:stretch>
            <a:fillRect/>
          </a:stretch>
        </p:blipFill>
        <p:spPr>
          <a:xfrm>
            <a:off x="517421" y="1200858"/>
            <a:ext cx="5832579" cy="5164987"/>
          </a:xfrm>
          <a:prstGeom prst="rect">
            <a:avLst/>
          </a:prstGeom>
        </p:spPr>
      </p:pic>
      <p:sp>
        <p:nvSpPr>
          <p:cNvPr id="3" name="Content Placeholder 2">
            <a:extLst>
              <a:ext uri="{FF2B5EF4-FFF2-40B4-BE49-F238E27FC236}">
                <a16:creationId xmlns:a16="http://schemas.microsoft.com/office/drawing/2014/main" id="{16DAE468-7C49-DEDC-579C-33C6D270ABFE}"/>
              </a:ext>
            </a:extLst>
          </p:cNvPr>
          <p:cNvSpPr>
            <a:spLocks noGrp="1"/>
          </p:cNvSpPr>
          <p:nvPr>
            <p:ph idx="1"/>
          </p:nvPr>
        </p:nvSpPr>
        <p:spPr>
          <a:xfrm>
            <a:off x="6664960" y="1437477"/>
            <a:ext cx="4819903" cy="4684939"/>
          </a:xfrm>
        </p:spPr>
        <p:txBody>
          <a:bodyPr vert="horz" lIns="91440" tIns="45720" rIns="91440" bIns="45720" rtlCol="0" anchor="t">
            <a:normAutofit/>
          </a:bodyPr>
          <a:lstStyle/>
          <a:p>
            <a:pPr>
              <a:lnSpc>
                <a:spcPct val="100000"/>
              </a:lnSpc>
            </a:pPr>
            <a:r>
              <a:rPr lang="en-US" dirty="0">
                <a:latin typeface="Calibri"/>
                <a:ea typeface="Calibri"/>
                <a:cs typeface="Calibri"/>
              </a:rPr>
              <a:t>Provides services to New Yorkers with Developmental Disabilities including Intellectual Disabilities, Cerebral Palsy, Autism Spectrum Disorders, Down Syndrome and other neurological impairments</a:t>
            </a:r>
            <a:endParaRPr lang="en-US"/>
          </a:p>
          <a:p>
            <a:pPr>
              <a:lnSpc>
                <a:spcPct val="100000"/>
              </a:lnSpc>
            </a:pPr>
            <a:r>
              <a:rPr lang="en-US" dirty="0">
                <a:latin typeface="Calibri"/>
                <a:ea typeface="Calibri"/>
                <a:cs typeface="Calibri"/>
              </a:rPr>
              <a:t>Helps individuals with Developmental Disabilities live in the home of their choice, find employment, make meaningful community connections and engage in activities of their choice</a:t>
            </a:r>
            <a:endParaRPr lang="en-US" dirty="0"/>
          </a:p>
          <a:p>
            <a:pPr>
              <a:lnSpc>
                <a:spcPct val="100000"/>
              </a:lnSpc>
            </a:pPr>
            <a:endParaRPr lang="en-US"/>
          </a:p>
        </p:txBody>
      </p:sp>
    </p:spTree>
    <p:extLst>
      <p:ext uri="{BB962C8B-B14F-4D97-AF65-F5344CB8AC3E}">
        <p14:creationId xmlns:p14="http://schemas.microsoft.com/office/powerpoint/2010/main" val="1253731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778F5-AE41-B744-2840-1FAA8EDB3D42}"/>
              </a:ext>
            </a:extLst>
          </p:cNvPr>
          <p:cNvSpPr>
            <a:spLocks noGrp="1"/>
          </p:cNvSpPr>
          <p:nvPr>
            <p:ph type="title"/>
          </p:nvPr>
        </p:nvSpPr>
        <p:spPr/>
        <p:txBody>
          <a:bodyPr/>
          <a:lstStyle/>
          <a:p>
            <a:r>
              <a:rPr lang="en-US" dirty="0"/>
              <a:t>OPWDD services</a:t>
            </a:r>
          </a:p>
        </p:txBody>
      </p:sp>
      <p:sp>
        <p:nvSpPr>
          <p:cNvPr id="3" name="Content Placeholder 2">
            <a:extLst>
              <a:ext uri="{FF2B5EF4-FFF2-40B4-BE49-F238E27FC236}">
                <a16:creationId xmlns:a16="http://schemas.microsoft.com/office/drawing/2014/main" id="{8299EBB1-6951-DFE5-2616-B8991E0C3C73}"/>
              </a:ext>
            </a:extLst>
          </p:cNvPr>
          <p:cNvSpPr>
            <a:spLocks noGrp="1"/>
          </p:cNvSpPr>
          <p:nvPr>
            <p:ph idx="1"/>
          </p:nvPr>
        </p:nvSpPr>
        <p:spPr>
          <a:xfrm>
            <a:off x="417958" y="1865573"/>
            <a:ext cx="6254460" cy="3739896"/>
          </a:xfrm>
        </p:spPr>
        <p:txBody>
          <a:bodyPr vert="horz" lIns="91440" tIns="45720" rIns="91440" bIns="45720" rtlCol="0" anchor="t">
            <a:normAutofit fontScale="92500" lnSpcReduction="20000"/>
          </a:bodyPr>
          <a:lstStyle/>
          <a:p>
            <a:pPr marL="0" indent="0" algn="just">
              <a:buNone/>
            </a:pPr>
            <a:r>
              <a:rPr lang="en-US" sz="2800" dirty="0">
                <a:latin typeface="Calibri"/>
                <a:ea typeface="Calibri"/>
                <a:cs typeface="Calibri"/>
              </a:rPr>
              <a:t>Services include:</a:t>
            </a:r>
            <a:endParaRPr lang="en-US" dirty="0"/>
          </a:p>
          <a:p>
            <a:r>
              <a:rPr lang="en-US" sz="2800" dirty="0">
                <a:latin typeface="Calibri"/>
                <a:ea typeface="Calibri"/>
                <a:cs typeface="Calibri"/>
              </a:rPr>
              <a:t>Medicaid funded long term care services (habilitation, clinical services, residential services) </a:t>
            </a:r>
            <a:endParaRPr lang="en-US" dirty="0"/>
          </a:p>
          <a:p>
            <a:r>
              <a:rPr lang="en-US" sz="2800" dirty="0">
                <a:latin typeface="Calibri"/>
                <a:ea typeface="Calibri"/>
                <a:cs typeface="Calibri"/>
              </a:rPr>
              <a:t>Family support services (providing care for a disabled loved one) </a:t>
            </a:r>
            <a:endParaRPr lang="en-US" dirty="0"/>
          </a:p>
          <a:p>
            <a:r>
              <a:rPr lang="en-US" sz="2800" dirty="0">
                <a:latin typeface="Calibri"/>
                <a:ea typeface="Calibri"/>
                <a:cs typeface="Calibri"/>
              </a:rPr>
              <a:t>Employment support services (job coaching, job matching, vocational training)   </a:t>
            </a:r>
            <a:endParaRPr lang="en-US" dirty="0"/>
          </a:p>
        </p:txBody>
      </p:sp>
      <p:pic>
        <p:nvPicPr>
          <p:cNvPr id="4" name="Picture 3" descr="OPWDD Service How It May Help Your Child with Special Needs">
            <a:extLst>
              <a:ext uri="{FF2B5EF4-FFF2-40B4-BE49-F238E27FC236}">
                <a16:creationId xmlns:a16="http://schemas.microsoft.com/office/drawing/2014/main" id="{DD72F88C-592E-A107-46CD-B7E89ECDC73E}"/>
              </a:ext>
            </a:extLst>
          </p:cNvPr>
          <p:cNvPicPr>
            <a:picLocks noChangeAspect="1"/>
          </p:cNvPicPr>
          <p:nvPr/>
        </p:nvPicPr>
        <p:blipFill>
          <a:blip r:embed="rId2"/>
          <a:stretch>
            <a:fillRect/>
          </a:stretch>
        </p:blipFill>
        <p:spPr>
          <a:xfrm>
            <a:off x="6501581" y="1687614"/>
            <a:ext cx="5542936" cy="3919078"/>
          </a:xfrm>
          <a:prstGeom prst="rect">
            <a:avLst/>
          </a:prstGeom>
        </p:spPr>
      </p:pic>
    </p:spTree>
    <p:extLst>
      <p:ext uri="{BB962C8B-B14F-4D97-AF65-F5344CB8AC3E}">
        <p14:creationId xmlns:p14="http://schemas.microsoft.com/office/powerpoint/2010/main" val="4233379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genda - Wooden Tile Images">
            <a:extLst>
              <a:ext uri="{FF2B5EF4-FFF2-40B4-BE49-F238E27FC236}">
                <a16:creationId xmlns:a16="http://schemas.microsoft.com/office/drawing/2014/main" id="{15FCB987-DFC1-EDDF-86E4-C793B2D9E6FE}"/>
              </a:ext>
            </a:extLst>
          </p:cNvPr>
          <p:cNvPicPr>
            <a:picLocks noChangeAspect="1"/>
          </p:cNvPicPr>
          <p:nvPr/>
        </p:nvPicPr>
        <p:blipFill>
          <a:blip r:embed="rId2"/>
          <a:srcRect l="24236" t="-109" r="16885"/>
          <a:stretch/>
        </p:blipFill>
        <p:spPr>
          <a:xfrm>
            <a:off x="20" y="10"/>
            <a:ext cx="6049218" cy="6865409"/>
          </a:xfrm>
          <a:prstGeom prst="rect">
            <a:avLst/>
          </a:prstGeom>
        </p:spPr>
      </p:pic>
      <p:cxnSp>
        <p:nvCxnSpPr>
          <p:cNvPr id="22" name="Straight Connector 21">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723900"/>
            <a:ext cx="46100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FE43116-1489-88F3-187C-BBCC5E8A545D}"/>
              </a:ext>
            </a:extLst>
          </p:cNvPr>
          <p:cNvSpPr>
            <a:spLocks noGrp="1"/>
          </p:cNvSpPr>
          <p:nvPr>
            <p:ph idx="1"/>
          </p:nvPr>
        </p:nvSpPr>
        <p:spPr>
          <a:xfrm>
            <a:off x="6741009" y="1684110"/>
            <a:ext cx="4755777" cy="4277778"/>
          </a:xfrm>
        </p:spPr>
        <p:txBody>
          <a:bodyPr vert="horz" lIns="91440" tIns="45720" rIns="91440" bIns="45720" rtlCol="0" anchor="t">
            <a:normAutofit/>
          </a:bodyPr>
          <a:lstStyle/>
          <a:p>
            <a:pPr marL="0" indent="0">
              <a:lnSpc>
                <a:spcPct val="100000"/>
              </a:lnSpc>
              <a:buNone/>
            </a:pPr>
            <a:endParaRPr lang="en-US" dirty="0"/>
          </a:p>
          <a:p>
            <a:pPr>
              <a:lnSpc>
                <a:spcPct val="100000"/>
              </a:lnSpc>
            </a:pPr>
            <a:r>
              <a:rPr lang="en-US" dirty="0"/>
              <a:t>Special Education Continuum</a:t>
            </a:r>
          </a:p>
          <a:p>
            <a:pPr>
              <a:lnSpc>
                <a:spcPct val="100000"/>
              </a:lnSpc>
            </a:pPr>
            <a:r>
              <a:rPr lang="en-US" dirty="0"/>
              <a:t>Kindergarten Intake Process (KIP)</a:t>
            </a:r>
          </a:p>
          <a:p>
            <a:pPr>
              <a:lnSpc>
                <a:spcPct val="100000"/>
              </a:lnSpc>
            </a:pPr>
            <a:r>
              <a:rPr lang="en-US" dirty="0"/>
              <a:t>K-8 School-aged Services</a:t>
            </a:r>
          </a:p>
          <a:p>
            <a:pPr>
              <a:lnSpc>
                <a:spcPct val="100000"/>
              </a:lnSpc>
            </a:pPr>
            <a:r>
              <a:rPr lang="en-US" dirty="0"/>
              <a:t>Office for People with Developmental Disabilities (OPWDD)</a:t>
            </a:r>
          </a:p>
          <a:p>
            <a:pPr>
              <a:lnSpc>
                <a:spcPct val="100000"/>
              </a:lnSpc>
            </a:pPr>
            <a:r>
              <a:rPr lang="en-US" dirty="0"/>
              <a:t>Other Family Guides / Resources / Agency Linkages</a:t>
            </a:r>
          </a:p>
          <a:p>
            <a:pPr>
              <a:lnSpc>
                <a:spcPct val="100000"/>
              </a:lnSpc>
            </a:pPr>
            <a:r>
              <a:rPr lang="en-US" dirty="0"/>
              <a:t>Questions</a:t>
            </a:r>
          </a:p>
          <a:p>
            <a:pPr marL="0" indent="0">
              <a:lnSpc>
                <a:spcPct val="100000"/>
              </a:lnSpc>
              <a:buNone/>
            </a:pPr>
            <a:endParaRPr lang="en-US"/>
          </a:p>
          <a:p>
            <a:pPr>
              <a:lnSpc>
                <a:spcPct val="100000"/>
              </a:lnSpc>
            </a:pPr>
            <a:endParaRPr lang="en-US"/>
          </a:p>
          <a:p>
            <a:pPr>
              <a:lnSpc>
                <a:spcPct val="100000"/>
              </a:lnSpc>
            </a:pPr>
            <a:endParaRPr lang="en-US"/>
          </a:p>
        </p:txBody>
      </p:sp>
      <p:cxnSp>
        <p:nvCxnSpPr>
          <p:cNvPr id="24" name="Straight Connector 23">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6142781"/>
            <a:ext cx="4610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3442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91883-EB07-2F95-D554-008A268236DF}"/>
              </a:ext>
            </a:extLst>
          </p:cNvPr>
          <p:cNvSpPr>
            <a:spLocks noGrp="1"/>
          </p:cNvSpPr>
          <p:nvPr>
            <p:ph type="title"/>
          </p:nvPr>
        </p:nvSpPr>
        <p:spPr>
          <a:xfrm>
            <a:off x="672060" y="657225"/>
            <a:ext cx="10691265" cy="926592"/>
          </a:xfrm>
        </p:spPr>
        <p:txBody>
          <a:bodyPr/>
          <a:lstStyle/>
          <a:p>
            <a:r>
              <a:rPr lang="en-US" dirty="0"/>
              <a:t>Care Coordinator organizations in NYC</a:t>
            </a:r>
          </a:p>
        </p:txBody>
      </p:sp>
      <p:pic>
        <p:nvPicPr>
          <p:cNvPr id="4" name="Picture 3" descr="A screenshot of a web page&#10;&#10;AI-generated content may be incorrect.">
            <a:extLst>
              <a:ext uri="{FF2B5EF4-FFF2-40B4-BE49-F238E27FC236}">
                <a16:creationId xmlns:a16="http://schemas.microsoft.com/office/drawing/2014/main" id="{BBF89B32-C50D-B581-08E9-11AD481CBA79}"/>
              </a:ext>
            </a:extLst>
          </p:cNvPr>
          <p:cNvPicPr>
            <a:picLocks noChangeAspect="1"/>
          </p:cNvPicPr>
          <p:nvPr/>
        </p:nvPicPr>
        <p:blipFill>
          <a:blip r:embed="rId2"/>
          <a:stretch>
            <a:fillRect/>
          </a:stretch>
        </p:blipFill>
        <p:spPr>
          <a:xfrm>
            <a:off x="676275" y="1387152"/>
            <a:ext cx="10687050" cy="4798071"/>
          </a:xfrm>
          <a:prstGeom prst="rect">
            <a:avLst/>
          </a:prstGeom>
        </p:spPr>
      </p:pic>
    </p:spTree>
    <p:extLst>
      <p:ext uri="{BB962C8B-B14F-4D97-AF65-F5344CB8AC3E}">
        <p14:creationId xmlns:p14="http://schemas.microsoft.com/office/powerpoint/2010/main" val="1005554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C6E515-183A-DE5A-75C6-09450322C93B}"/>
              </a:ext>
            </a:extLst>
          </p:cNvPr>
          <p:cNvSpPr>
            <a:spLocks noGrp="1"/>
          </p:cNvSpPr>
          <p:nvPr>
            <p:ph type="title"/>
          </p:nvPr>
        </p:nvSpPr>
        <p:spPr>
          <a:xfrm>
            <a:off x="704088" y="-1229"/>
            <a:ext cx="10687812" cy="798194"/>
          </a:xfrm>
        </p:spPr>
        <p:txBody>
          <a:bodyPr>
            <a:normAutofit/>
          </a:bodyPr>
          <a:lstStyle/>
          <a:p>
            <a:r>
              <a:rPr lang="en-US" dirty="0"/>
              <a:t>OPWDD Day services</a:t>
            </a:r>
            <a:endParaRPr lang="en-US"/>
          </a:p>
        </p:txBody>
      </p:sp>
      <p:cxnSp>
        <p:nvCxnSpPr>
          <p:cNvPr id="24" name="Straight Connector 23">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3900"/>
            <a:ext cx="1058875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C139AEC-867C-B07E-2077-E7F0CA3B073F}"/>
              </a:ext>
            </a:extLst>
          </p:cNvPr>
          <p:cNvSpPr>
            <a:spLocks noGrp="1"/>
          </p:cNvSpPr>
          <p:nvPr>
            <p:ph idx="1"/>
          </p:nvPr>
        </p:nvSpPr>
        <p:spPr>
          <a:xfrm>
            <a:off x="809932" y="786008"/>
            <a:ext cx="9856839" cy="2640207"/>
          </a:xfrm>
        </p:spPr>
        <p:txBody>
          <a:bodyPr vert="horz" lIns="91440" tIns="45720" rIns="91440" bIns="45720" rtlCol="0" anchor="b">
            <a:normAutofit/>
          </a:bodyPr>
          <a:lstStyle/>
          <a:p>
            <a:r>
              <a:rPr lang="en-US" dirty="0">
                <a:latin typeface="Calibri"/>
                <a:ea typeface="Calibri"/>
                <a:cs typeface="Calibri"/>
              </a:rPr>
              <a:t>Each service is focused on giving participants the personal, social and vocational supports needed to live in their community </a:t>
            </a:r>
            <a:endParaRPr lang="en-US">
              <a:latin typeface="Calisto MT"/>
              <a:ea typeface="Calibri"/>
              <a:cs typeface="Calibri"/>
            </a:endParaRPr>
          </a:p>
          <a:p>
            <a:r>
              <a:rPr lang="en-US" b="1" u="sng" dirty="0">
                <a:latin typeface="Calibri"/>
                <a:ea typeface="Calibri"/>
                <a:cs typeface="Calibri"/>
              </a:rPr>
              <a:t>Community Habilitation Services</a:t>
            </a:r>
            <a:r>
              <a:rPr lang="en-US" b="1" dirty="0">
                <a:latin typeface="Calibri"/>
                <a:ea typeface="Calibri"/>
                <a:cs typeface="Calibri"/>
              </a:rPr>
              <a:t>:</a:t>
            </a:r>
            <a:r>
              <a:rPr lang="en-US" dirty="0">
                <a:latin typeface="Calibri"/>
                <a:ea typeface="Calibri"/>
                <a:cs typeface="Calibri"/>
              </a:rPr>
              <a:t> Provided to individuals who do not reside in a residence which is certified or operated by OPWDD (including one’s home) </a:t>
            </a:r>
            <a:endParaRPr lang="en-US" dirty="0"/>
          </a:p>
          <a:p>
            <a:endParaRPr lang="en-US" dirty="0"/>
          </a:p>
        </p:txBody>
      </p:sp>
      <p:cxnSp>
        <p:nvCxnSpPr>
          <p:cNvPr id="26" name="Straight Connector 25">
            <a:extLst>
              <a:ext uri="{FF2B5EF4-FFF2-40B4-BE49-F238E27FC236}">
                <a16:creationId xmlns:a16="http://schemas.microsoft.com/office/drawing/2014/main" id="{8E0104E4-99BC-494F-8342-F250828E57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065" y="6145599"/>
            <a:ext cx="105828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Teamwork Vector Art, Icons, and Graphics for Free Download">
            <a:extLst>
              <a:ext uri="{FF2B5EF4-FFF2-40B4-BE49-F238E27FC236}">
                <a16:creationId xmlns:a16="http://schemas.microsoft.com/office/drawing/2014/main" id="{5A558B3D-56E6-F152-8CF4-E41E2E64CC58}"/>
              </a:ext>
            </a:extLst>
          </p:cNvPr>
          <p:cNvPicPr>
            <a:picLocks noChangeAspect="1"/>
          </p:cNvPicPr>
          <p:nvPr/>
        </p:nvPicPr>
        <p:blipFill>
          <a:blip r:embed="rId2"/>
          <a:stretch>
            <a:fillRect/>
          </a:stretch>
        </p:blipFill>
        <p:spPr>
          <a:xfrm>
            <a:off x="1119649" y="2997549"/>
            <a:ext cx="9531912" cy="3859546"/>
          </a:xfrm>
          <a:prstGeom prst="rect">
            <a:avLst/>
          </a:prstGeom>
        </p:spPr>
      </p:pic>
    </p:spTree>
    <p:extLst>
      <p:ext uri="{BB962C8B-B14F-4D97-AF65-F5344CB8AC3E}">
        <p14:creationId xmlns:p14="http://schemas.microsoft.com/office/powerpoint/2010/main" val="4242863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35BC39-3BF0-AD16-2F05-8EE07223111C}"/>
              </a:ext>
            </a:extLst>
          </p:cNvPr>
          <p:cNvSpPr>
            <a:spLocks noGrp="1"/>
          </p:cNvSpPr>
          <p:nvPr>
            <p:ph type="title"/>
          </p:nvPr>
        </p:nvSpPr>
        <p:spPr>
          <a:xfrm>
            <a:off x="704088" y="914400"/>
            <a:ext cx="10687812" cy="798194"/>
          </a:xfrm>
        </p:spPr>
        <p:txBody>
          <a:bodyPr>
            <a:normAutofit/>
          </a:bodyPr>
          <a:lstStyle/>
          <a:p>
            <a:r>
              <a:rPr lang="en-US" dirty="0" err="1"/>
              <a:t>Opwdd</a:t>
            </a:r>
            <a:r>
              <a:rPr lang="en-US" dirty="0"/>
              <a:t> day services</a:t>
            </a:r>
          </a:p>
        </p:txBody>
      </p:sp>
      <p:cxnSp>
        <p:nvCxnSpPr>
          <p:cNvPr id="23" name="Straight Connector 22">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3900"/>
            <a:ext cx="1058875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A group of children sitting on the floor&#10;&#10;AI-generated content may be incorrect.">
            <a:extLst>
              <a:ext uri="{FF2B5EF4-FFF2-40B4-BE49-F238E27FC236}">
                <a16:creationId xmlns:a16="http://schemas.microsoft.com/office/drawing/2014/main" id="{3EB5CFC8-7DBA-2962-7CBA-6D6921A998CE}"/>
              </a:ext>
            </a:extLst>
          </p:cNvPr>
          <p:cNvPicPr>
            <a:picLocks noChangeAspect="1"/>
          </p:cNvPicPr>
          <p:nvPr/>
        </p:nvPicPr>
        <p:blipFill>
          <a:blip r:embed="rId2"/>
          <a:stretch>
            <a:fillRect/>
          </a:stretch>
        </p:blipFill>
        <p:spPr>
          <a:xfrm>
            <a:off x="800100" y="1940699"/>
            <a:ext cx="5764930" cy="4062220"/>
          </a:xfrm>
          <a:prstGeom prst="rect">
            <a:avLst/>
          </a:prstGeom>
        </p:spPr>
      </p:pic>
      <p:sp>
        <p:nvSpPr>
          <p:cNvPr id="3" name="Content Placeholder 2">
            <a:extLst>
              <a:ext uri="{FF2B5EF4-FFF2-40B4-BE49-F238E27FC236}">
                <a16:creationId xmlns:a16="http://schemas.microsoft.com/office/drawing/2014/main" id="{51E99FFE-CBFA-0A8A-E551-4DDE8487FA1F}"/>
              </a:ext>
            </a:extLst>
          </p:cNvPr>
          <p:cNvSpPr>
            <a:spLocks noGrp="1"/>
          </p:cNvSpPr>
          <p:nvPr>
            <p:ph idx="1"/>
          </p:nvPr>
        </p:nvSpPr>
        <p:spPr>
          <a:xfrm>
            <a:off x="6580240" y="1849121"/>
            <a:ext cx="4811661" cy="4145771"/>
          </a:xfrm>
        </p:spPr>
        <p:txBody>
          <a:bodyPr vert="horz" lIns="91440" tIns="45720" rIns="91440" bIns="45720" rtlCol="0" anchor="b">
            <a:normAutofit/>
          </a:bodyPr>
          <a:lstStyle/>
          <a:p>
            <a:pPr>
              <a:lnSpc>
                <a:spcPct val="100000"/>
              </a:lnSpc>
            </a:pPr>
            <a:r>
              <a:rPr lang="en-US" sz="1900" b="1" u="sng" dirty="0">
                <a:latin typeface="Calibri"/>
                <a:ea typeface="Calibri"/>
                <a:cs typeface="Calibri"/>
              </a:rPr>
              <a:t>Day Habilitation Services</a:t>
            </a:r>
            <a:r>
              <a:rPr lang="en-US" sz="1900" b="1" dirty="0">
                <a:latin typeface="Calibri"/>
                <a:ea typeface="Calibri"/>
                <a:cs typeface="Calibri"/>
              </a:rPr>
              <a:t>: </a:t>
            </a:r>
            <a:r>
              <a:rPr lang="en-US" sz="1900" dirty="0">
                <a:latin typeface="Calibri"/>
                <a:ea typeface="Calibri"/>
                <a:cs typeface="Calibri"/>
              </a:rPr>
              <a:t>provided to an individual regardless of his or her living environment, and regularly take place in a non-residential setting, separate from the individual’s private residence or other home </a:t>
            </a:r>
            <a:endParaRPr lang="en-US" sz="1900" dirty="0"/>
          </a:p>
          <a:p>
            <a:pPr>
              <a:lnSpc>
                <a:spcPct val="100000"/>
              </a:lnSpc>
            </a:pPr>
            <a:r>
              <a:rPr lang="en-US" sz="1900" b="1" u="sng" dirty="0">
                <a:latin typeface="Calibri"/>
                <a:ea typeface="Calibri"/>
                <a:cs typeface="Calibri"/>
              </a:rPr>
              <a:t>Prevocational Services</a:t>
            </a:r>
            <a:r>
              <a:rPr lang="en-US" sz="1900" b="1" dirty="0">
                <a:latin typeface="Calibri"/>
                <a:ea typeface="Calibri"/>
                <a:cs typeface="Calibri"/>
              </a:rPr>
              <a:t>:  </a:t>
            </a:r>
            <a:r>
              <a:rPr lang="en-US" sz="1900" dirty="0">
                <a:latin typeface="Calibri"/>
                <a:ea typeface="Calibri"/>
                <a:cs typeface="Calibri"/>
              </a:rPr>
              <a:t>addresses the individual’s vocational interests. They assist individuals who are interested in joining "the world of work" but whose skills are such that they may not expect to obtain competitive employment within the next year </a:t>
            </a:r>
            <a:endParaRPr lang="en-US" sz="1900" dirty="0"/>
          </a:p>
          <a:p>
            <a:pPr>
              <a:lnSpc>
                <a:spcPct val="100000"/>
              </a:lnSpc>
            </a:pPr>
            <a:endParaRPr lang="en-US" sz="1900"/>
          </a:p>
        </p:txBody>
      </p:sp>
      <p:cxnSp>
        <p:nvCxnSpPr>
          <p:cNvPr id="25" name="Straight Connector 24">
            <a:extLst>
              <a:ext uri="{FF2B5EF4-FFF2-40B4-BE49-F238E27FC236}">
                <a16:creationId xmlns:a16="http://schemas.microsoft.com/office/drawing/2014/main" id="{8E0104E4-99BC-494F-8342-F250828E57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065" y="6145599"/>
            <a:ext cx="105828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0148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10CB0-3386-4BA8-B3D3-5205BB1BAB2F}"/>
              </a:ext>
            </a:extLst>
          </p:cNvPr>
          <p:cNvSpPr>
            <a:spLocks noGrp="1"/>
          </p:cNvSpPr>
          <p:nvPr>
            <p:ph type="title"/>
          </p:nvPr>
        </p:nvSpPr>
        <p:spPr/>
        <p:txBody>
          <a:bodyPr/>
          <a:lstStyle/>
          <a:p>
            <a:r>
              <a:rPr lang="en-US" dirty="0"/>
              <a:t>Self-direction (OPWDD)</a:t>
            </a:r>
          </a:p>
        </p:txBody>
      </p:sp>
      <p:sp>
        <p:nvSpPr>
          <p:cNvPr id="3" name="Content Placeholder 2">
            <a:extLst>
              <a:ext uri="{FF2B5EF4-FFF2-40B4-BE49-F238E27FC236}">
                <a16:creationId xmlns:a16="http://schemas.microsoft.com/office/drawing/2014/main" id="{0CFB8777-D154-D205-BD47-9A041B774126}"/>
              </a:ext>
            </a:extLst>
          </p:cNvPr>
          <p:cNvSpPr>
            <a:spLocks noGrp="1"/>
          </p:cNvSpPr>
          <p:nvPr>
            <p:ph idx="1"/>
          </p:nvPr>
        </p:nvSpPr>
        <p:spPr>
          <a:xfrm>
            <a:off x="700635" y="2202942"/>
            <a:ext cx="10691265" cy="3758946"/>
          </a:xfrm>
        </p:spPr>
        <p:txBody>
          <a:bodyPr vert="horz" lIns="91440" tIns="45720" rIns="91440" bIns="45720" rtlCol="0" anchor="t">
            <a:normAutofit fontScale="85000" lnSpcReduction="20000"/>
          </a:bodyPr>
          <a:lstStyle/>
          <a:p>
            <a:r>
              <a:rPr lang="en-US" sz="2800" dirty="0">
                <a:latin typeface="Calibri"/>
                <a:ea typeface="Calibri"/>
                <a:cs typeface="Calibri"/>
              </a:rPr>
              <a:t>Self-direction gives the person receiving services the chance to choose your own services so you can live the life you want. By self-directing one's services, a person has more flexibility to choose the right supports for themselves, the staff they want to work with, and a schedule that works best for them</a:t>
            </a:r>
            <a:endParaRPr lang="en-US" dirty="0">
              <a:latin typeface="Calisto MT"/>
              <a:ea typeface="Calibri"/>
              <a:cs typeface="Calibri"/>
            </a:endParaRPr>
          </a:p>
          <a:p>
            <a:endParaRPr lang="en-US" sz="2800" dirty="0">
              <a:latin typeface="Calibri"/>
              <a:ea typeface="Calibri"/>
              <a:cs typeface="Calibri"/>
            </a:endParaRPr>
          </a:p>
          <a:p>
            <a:pPr marL="0" indent="0">
              <a:buNone/>
            </a:pPr>
            <a:r>
              <a:rPr lang="en-US" sz="2800" b="1" u="sng" dirty="0">
                <a:solidFill>
                  <a:srgbClr val="ED7D31"/>
                </a:solidFill>
                <a:latin typeface="Calibri"/>
                <a:ea typeface="Calibri"/>
                <a:cs typeface="Calibri"/>
              </a:rPr>
              <a:t>Self-direction may be right for your child if:</a:t>
            </a:r>
            <a:endParaRPr lang="en-US" dirty="0"/>
          </a:p>
          <a:p>
            <a:r>
              <a:rPr lang="en-US" sz="2800" dirty="0">
                <a:latin typeface="Calibri"/>
                <a:ea typeface="Calibri"/>
                <a:cs typeface="Calibri"/>
              </a:rPr>
              <a:t>You want more flexibility with your child services and schedule</a:t>
            </a:r>
            <a:endParaRPr lang="en-US" dirty="0"/>
          </a:p>
          <a:p>
            <a:r>
              <a:rPr lang="en-US" sz="2800" dirty="0">
                <a:latin typeface="Calibri"/>
                <a:ea typeface="Calibri"/>
                <a:cs typeface="Calibri"/>
              </a:rPr>
              <a:t>You are ready to make decisions about the services on your own or with help</a:t>
            </a:r>
            <a:endParaRPr lang="en-US" dirty="0"/>
          </a:p>
          <a:p>
            <a:r>
              <a:rPr lang="en-US" sz="2800" dirty="0">
                <a:latin typeface="Calibri"/>
                <a:ea typeface="Calibri"/>
                <a:cs typeface="Calibri"/>
              </a:rPr>
              <a:t>You want to take more responsibility for managing services </a:t>
            </a:r>
            <a:endParaRPr lang="en-US" dirty="0"/>
          </a:p>
          <a:p>
            <a:endParaRPr lang="en-US" dirty="0"/>
          </a:p>
        </p:txBody>
      </p:sp>
    </p:spTree>
    <p:extLst>
      <p:ext uri="{BB962C8B-B14F-4D97-AF65-F5344CB8AC3E}">
        <p14:creationId xmlns:p14="http://schemas.microsoft.com/office/powerpoint/2010/main" val="2738067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B8375-06DD-7D21-027D-A9AA39B30C43}"/>
              </a:ext>
            </a:extLst>
          </p:cNvPr>
          <p:cNvSpPr>
            <a:spLocks noGrp="1"/>
          </p:cNvSpPr>
          <p:nvPr>
            <p:ph type="title"/>
          </p:nvPr>
        </p:nvSpPr>
        <p:spPr>
          <a:xfrm>
            <a:off x="700635" y="742950"/>
            <a:ext cx="10691265" cy="1307592"/>
          </a:xfrm>
        </p:spPr>
        <p:txBody>
          <a:bodyPr/>
          <a:lstStyle/>
          <a:p>
            <a:r>
              <a:rPr lang="en-US" dirty="0"/>
              <a:t>Getting started with </a:t>
            </a:r>
            <a:r>
              <a:rPr lang="en-US" dirty="0" err="1"/>
              <a:t>opwdd</a:t>
            </a:r>
          </a:p>
        </p:txBody>
      </p:sp>
      <p:pic>
        <p:nvPicPr>
          <p:cNvPr id="4" name="Online Media 3" title="Getting Started with OPWDD">
            <a:hlinkClick r:id="" action="ppaction://media"/>
            <a:extLst>
              <a:ext uri="{FF2B5EF4-FFF2-40B4-BE49-F238E27FC236}">
                <a16:creationId xmlns:a16="http://schemas.microsoft.com/office/drawing/2014/main" id="{C314987D-C070-3B39-9EF5-5E778ADA3EA0}"/>
              </a:ext>
            </a:extLst>
          </p:cNvPr>
          <p:cNvPicPr>
            <a:picLocks noGrp="1" noRot="1" noChangeAspect="1"/>
          </p:cNvPicPr>
          <p:nvPr>
            <p:ph idx="1"/>
            <a:videoFile r:link="rId1"/>
          </p:nvPr>
        </p:nvPicPr>
        <p:blipFill>
          <a:blip r:embed="rId4"/>
          <a:stretch>
            <a:fillRect/>
          </a:stretch>
        </p:blipFill>
        <p:spPr>
          <a:xfrm>
            <a:off x="698500" y="1393825"/>
            <a:ext cx="10685463" cy="5340350"/>
          </a:xfrm>
        </p:spPr>
      </p:pic>
    </p:spTree>
    <p:extLst>
      <p:ext uri="{BB962C8B-B14F-4D97-AF65-F5344CB8AC3E}">
        <p14:creationId xmlns:p14="http://schemas.microsoft.com/office/powerpoint/2010/main" val="3378561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E592E-98E2-1335-834C-3E4F00C290E0}"/>
              </a:ext>
            </a:extLst>
          </p:cNvPr>
          <p:cNvSpPr>
            <a:spLocks noGrp="1"/>
          </p:cNvSpPr>
          <p:nvPr>
            <p:ph type="title"/>
          </p:nvPr>
        </p:nvSpPr>
        <p:spPr/>
        <p:txBody>
          <a:bodyPr/>
          <a:lstStyle/>
          <a:p>
            <a:r>
              <a:rPr lang="en-US" dirty="0"/>
              <a:t>Other </a:t>
            </a:r>
            <a:r>
              <a:rPr lang="en-US" dirty="0" err="1"/>
              <a:t>opwdd</a:t>
            </a:r>
            <a:r>
              <a:rPr lang="en-US" dirty="0"/>
              <a:t> videos resources</a:t>
            </a:r>
          </a:p>
        </p:txBody>
      </p:sp>
      <p:sp>
        <p:nvSpPr>
          <p:cNvPr id="3" name="Content Placeholder 2">
            <a:extLst>
              <a:ext uri="{FF2B5EF4-FFF2-40B4-BE49-F238E27FC236}">
                <a16:creationId xmlns:a16="http://schemas.microsoft.com/office/drawing/2014/main" id="{A0F4FA5E-8CF7-D95B-63CF-19BBEA544DFB}"/>
              </a:ext>
            </a:extLst>
          </p:cNvPr>
          <p:cNvSpPr>
            <a:spLocks noGrp="1"/>
          </p:cNvSpPr>
          <p:nvPr>
            <p:ph idx="1"/>
          </p:nvPr>
        </p:nvSpPr>
        <p:spPr>
          <a:xfrm>
            <a:off x="5739360" y="1717167"/>
            <a:ext cx="5652540" cy="4244721"/>
          </a:xfrm>
        </p:spPr>
        <p:txBody>
          <a:bodyPr vert="horz" lIns="91440" tIns="45720" rIns="91440" bIns="45720" rtlCol="0" anchor="t">
            <a:normAutofit fontScale="92500" lnSpcReduction="10000"/>
          </a:bodyPr>
          <a:lstStyle/>
          <a:p>
            <a:r>
              <a:rPr lang="en-US" dirty="0">
                <a:hlinkClick r:id="rId2"/>
              </a:rPr>
              <a:t>Getting Started with OPWDD</a:t>
            </a:r>
            <a:endParaRPr lang="en-US"/>
          </a:p>
          <a:p>
            <a:r>
              <a:rPr lang="en-US" dirty="0">
                <a:hlinkClick r:id="rId3"/>
              </a:rPr>
              <a:t>The Front Door Process</a:t>
            </a:r>
            <a:endParaRPr lang="en-US" dirty="0"/>
          </a:p>
          <a:p>
            <a:r>
              <a:rPr lang="en-US" dirty="0">
                <a:hlinkClick r:id="rId4"/>
              </a:rPr>
              <a:t>Eligibility</a:t>
            </a:r>
          </a:p>
          <a:p>
            <a:r>
              <a:rPr lang="en-US" dirty="0">
                <a:hlinkClick r:id="rId2"/>
              </a:rPr>
              <a:t>OPWDD Services</a:t>
            </a:r>
            <a:endParaRPr lang="en-US" dirty="0"/>
          </a:p>
          <a:p>
            <a:r>
              <a:rPr lang="en-US" dirty="0">
                <a:hlinkClick r:id="rId5"/>
              </a:rPr>
              <a:t>Residential and Housing Support</a:t>
            </a:r>
            <a:endParaRPr lang="en-US" dirty="0"/>
          </a:p>
          <a:p>
            <a:r>
              <a:rPr lang="en-US" dirty="0">
                <a:hlinkClick r:id="rId6"/>
              </a:rPr>
              <a:t>Assessment</a:t>
            </a:r>
            <a:endParaRPr lang="en-US"/>
          </a:p>
          <a:p>
            <a:r>
              <a:rPr lang="en-US" dirty="0">
                <a:hlinkClick r:id="rId7"/>
              </a:rPr>
              <a:t>OPWDD Care Management</a:t>
            </a:r>
          </a:p>
          <a:p>
            <a:r>
              <a:rPr lang="en-US" dirty="0">
                <a:hlinkClick r:id="rId8"/>
              </a:rPr>
              <a:t>Self-direction</a:t>
            </a:r>
          </a:p>
          <a:p>
            <a:r>
              <a:rPr lang="en-US" dirty="0">
                <a:hlinkClick r:id="rId9"/>
              </a:rPr>
              <a:t>Employment Services</a:t>
            </a:r>
          </a:p>
          <a:p>
            <a:r>
              <a:rPr lang="en-US" dirty="0">
                <a:hlinkClick r:id="rId10"/>
              </a:rPr>
              <a:t>Funding</a:t>
            </a:r>
            <a:endParaRPr lang="en-US" dirty="0"/>
          </a:p>
        </p:txBody>
      </p:sp>
      <p:pic>
        <p:nvPicPr>
          <p:cNvPr id="7" name="Picture 6" descr="Office For People with Developmental Disabilities – HEARTT of Clinton ...">
            <a:extLst>
              <a:ext uri="{FF2B5EF4-FFF2-40B4-BE49-F238E27FC236}">
                <a16:creationId xmlns:a16="http://schemas.microsoft.com/office/drawing/2014/main" id="{E2DE76C3-A7CE-DCDE-7C4A-F33434A8CF1C}"/>
              </a:ext>
            </a:extLst>
          </p:cNvPr>
          <p:cNvPicPr>
            <a:picLocks noChangeAspect="1"/>
          </p:cNvPicPr>
          <p:nvPr/>
        </p:nvPicPr>
        <p:blipFill>
          <a:blip r:embed="rId11"/>
          <a:stretch>
            <a:fillRect/>
          </a:stretch>
        </p:blipFill>
        <p:spPr>
          <a:xfrm>
            <a:off x="1133475" y="1724025"/>
            <a:ext cx="4362450" cy="4400550"/>
          </a:xfrm>
          <a:prstGeom prst="rect">
            <a:avLst/>
          </a:prstGeom>
        </p:spPr>
      </p:pic>
    </p:spTree>
    <p:extLst>
      <p:ext uri="{BB962C8B-B14F-4D97-AF65-F5344CB8AC3E}">
        <p14:creationId xmlns:p14="http://schemas.microsoft.com/office/powerpoint/2010/main" val="1196770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A5D67320-FCFD-4931-AAF7-C6C853329C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cience Research Society SRS">
            <a:extLst>
              <a:ext uri="{FF2B5EF4-FFF2-40B4-BE49-F238E27FC236}">
                <a16:creationId xmlns:a16="http://schemas.microsoft.com/office/drawing/2014/main" id="{EFDFD9D4-3943-7598-6146-9EC88C9488BD}"/>
              </a:ext>
            </a:extLst>
          </p:cNvPr>
          <p:cNvPicPr>
            <a:picLocks noChangeAspect="1"/>
          </p:cNvPicPr>
          <p:nvPr/>
        </p:nvPicPr>
        <p:blipFill>
          <a:blip r:embed="rId2"/>
          <a:srcRect l="19226" r="19434" b="-1"/>
          <a:stretch/>
        </p:blipFill>
        <p:spPr>
          <a:xfrm>
            <a:off x="4876158" y="10"/>
            <a:ext cx="7315841" cy="6857990"/>
          </a:xfrm>
          <a:prstGeom prst="rect">
            <a:avLst/>
          </a:prstGeom>
        </p:spPr>
      </p:pic>
      <p:sp>
        <p:nvSpPr>
          <p:cNvPr id="2" name="Title 1">
            <a:extLst>
              <a:ext uri="{FF2B5EF4-FFF2-40B4-BE49-F238E27FC236}">
                <a16:creationId xmlns:a16="http://schemas.microsoft.com/office/drawing/2014/main" id="{864248E6-1EBF-E626-E056-6D799B331E3E}"/>
              </a:ext>
            </a:extLst>
          </p:cNvPr>
          <p:cNvSpPr>
            <a:spLocks noGrp="1"/>
          </p:cNvSpPr>
          <p:nvPr>
            <p:ph type="title"/>
          </p:nvPr>
        </p:nvSpPr>
        <p:spPr>
          <a:xfrm>
            <a:off x="703400" y="908651"/>
            <a:ext cx="3620882" cy="3640345"/>
          </a:xfrm>
        </p:spPr>
        <p:txBody>
          <a:bodyPr vert="horz" lIns="91440" tIns="45720" rIns="91440" bIns="45720" rtlCol="0" anchor="t">
            <a:normAutofit/>
          </a:bodyPr>
          <a:lstStyle/>
          <a:p>
            <a:r>
              <a:rPr lang="en-US"/>
              <a:t>Other family guides / resources</a:t>
            </a:r>
          </a:p>
        </p:txBody>
      </p:sp>
      <p:cxnSp>
        <p:nvCxnSpPr>
          <p:cNvPr id="17" name="Straight Connector 16">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1248945"/>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341BFA31-6544-45C2-9DA0-9E1C5E0B1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C36F877-5419-44C1-A2CD-376BDDDC3E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4B21692-652C-4371-95C5-05248EF342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7890"/>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How-To *Ask for Help* in 14 Different Languages: - Vagabond3">
            <a:extLst>
              <a:ext uri="{FF2B5EF4-FFF2-40B4-BE49-F238E27FC236}">
                <a16:creationId xmlns:a16="http://schemas.microsoft.com/office/drawing/2014/main" id="{5ED5058F-3A48-3631-07C5-F8BC8F1C3181}"/>
              </a:ext>
            </a:extLst>
          </p:cNvPr>
          <p:cNvPicPr>
            <a:picLocks noChangeAspect="1"/>
          </p:cNvPicPr>
          <p:nvPr/>
        </p:nvPicPr>
        <p:blipFill>
          <a:blip r:embed="rId2"/>
          <a:stretch>
            <a:fillRect/>
          </a:stretch>
        </p:blipFill>
        <p:spPr>
          <a:xfrm>
            <a:off x="30628" y="1717547"/>
            <a:ext cx="3523848" cy="2389778"/>
          </a:xfrm>
          <a:prstGeom prst="rect">
            <a:avLst/>
          </a:prstGeom>
        </p:spPr>
      </p:pic>
      <p:sp>
        <p:nvSpPr>
          <p:cNvPr id="2" name="Title 1">
            <a:extLst>
              <a:ext uri="{FF2B5EF4-FFF2-40B4-BE49-F238E27FC236}">
                <a16:creationId xmlns:a16="http://schemas.microsoft.com/office/drawing/2014/main" id="{C2C7D7F5-EB49-88B2-3DFE-DF568D29B479}"/>
              </a:ext>
            </a:extLst>
          </p:cNvPr>
          <p:cNvSpPr>
            <a:spLocks noGrp="1"/>
          </p:cNvSpPr>
          <p:nvPr>
            <p:ph type="title"/>
          </p:nvPr>
        </p:nvSpPr>
        <p:spPr>
          <a:xfrm>
            <a:off x="647700" y="707406"/>
            <a:ext cx="10925176" cy="1128876"/>
          </a:xfrm>
        </p:spPr>
        <p:txBody>
          <a:bodyPr vert="horz" lIns="91440" tIns="45720" rIns="91440" bIns="45720" rtlCol="0" anchor="t">
            <a:normAutofit/>
          </a:bodyPr>
          <a:lstStyle/>
          <a:p>
            <a:r>
              <a:rPr lang="en-US" sz="5400"/>
              <a:t>Getting help in your language</a:t>
            </a:r>
          </a:p>
        </p:txBody>
      </p:sp>
      <p:pic>
        <p:nvPicPr>
          <p:cNvPr id="5" name="Picture 4" descr="A close up of a document&#10;&#10;AI-generated content may be incorrect.">
            <a:extLst>
              <a:ext uri="{FF2B5EF4-FFF2-40B4-BE49-F238E27FC236}">
                <a16:creationId xmlns:a16="http://schemas.microsoft.com/office/drawing/2014/main" id="{877D801A-B2D4-9371-7FC7-613D041500ED}"/>
              </a:ext>
            </a:extLst>
          </p:cNvPr>
          <p:cNvPicPr>
            <a:picLocks noChangeAspect="1"/>
          </p:cNvPicPr>
          <p:nvPr/>
        </p:nvPicPr>
        <p:blipFill>
          <a:blip r:embed="rId3"/>
          <a:stretch>
            <a:fillRect/>
          </a:stretch>
        </p:blipFill>
        <p:spPr>
          <a:xfrm>
            <a:off x="3560351" y="1718234"/>
            <a:ext cx="4242062" cy="4967943"/>
          </a:xfrm>
          <a:prstGeom prst="rect">
            <a:avLst/>
          </a:prstGeom>
        </p:spPr>
      </p:pic>
      <p:pic>
        <p:nvPicPr>
          <p:cNvPr id="6" name="Picture 5" descr="A close up of a document&#10;&#10;AI-generated content may be incorrect.">
            <a:extLst>
              <a:ext uri="{FF2B5EF4-FFF2-40B4-BE49-F238E27FC236}">
                <a16:creationId xmlns:a16="http://schemas.microsoft.com/office/drawing/2014/main" id="{73D68299-473D-E653-9D56-4521AFF34731}"/>
              </a:ext>
            </a:extLst>
          </p:cNvPr>
          <p:cNvPicPr>
            <a:picLocks noChangeAspect="1"/>
          </p:cNvPicPr>
          <p:nvPr/>
        </p:nvPicPr>
        <p:blipFill>
          <a:blip r:embed="rId4"/>
          <a:stretch>
            <a:fillRect/>
          </a:stretch>
        </p:blipFill>
        <p:spPr>
          <a:xfrm>
            <a:off x="7964030" y="1523998"/>
            <a:ext cx="4115528" cy="5154707"/>
          </a:xfrm>
          <a:prstGeom prst="rect">
            <a:avLst/>
          </a:prstGeom>
        </p:spPr>
      </p:pic>
      <p:pic>
        <p:nvPicPr>
          <p:cNvPr id="7" name="Picture 6" descr="A qr code with black dots&#10;&#10;AI-generated content may be incorrect.">
            <a:extLst>
              <a:ext uri="{FF2B5EF4-FFF2-40B4-BE49-F238E27FC236}">
                <a16:creationId xmlns:a16="http://schemas.microsoft.com/office/drawing/2014/main" id="{23CC8772-FDED-10E3-16F8-AF9A30DC88BE}"/>
              </a:ext>
            </a:extLst>
          </p:cNvPr>
          <p:cNvPicPr>
            <a:picLocks noChangeAspect="1"/>
          </p:cNvPicPr>
          <p:nvPr/>
        </p:nvPicPr>
        <p:blipFill>
          <a:blip r:embed="rId5"/>
          <a:stretch>
            <a:fillRect/>
          </a:stretch>
        </p:blipFill>
        <p:spPr>
          <a:xfrm>
            <a:off x="677021" y="3754903"/>
            <a:ext cx="2231840" cy="2231840"/>
          </a:xfrm>
          <a:prstGeom prst="rect">
            <a:avLst/>
          </a:prstGeom>
        </p:spPr>
      </p:pic>
    </p:spTree>
    <p:extLst>
      <p:ext uri="{BB962C8B-B14F-4D97-AF65-F5344CB8AC3E}">
        <p14:creationId xmlns:p14="http://schemas.microsoft.com/office/powerpoint/2010/main" val="2784887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04C7F-3A41-B422-7D1C-082A838EF818}"/>
              </a:ext>
            </a:extLst>
          </p:cNvPr>
          <p:cNvSpPr>
            <a:spLocks noGrp="1"/>
          </p:cNvSpPr>
          <p:nvPr>
            <p:ph type="title"/>
          </p:nvPr>
        </p:nvSpPr>
        <p:spPr>
          <a:xfrm>
            <a:off x="700635" y="914400"/>
            <a:ext cx="3444795" cy="1307592"/>
          </a:xfrm>
        </p:spPr>
        <p:txBody>
          <a:bodyPr>
            <a:normAutofit fontScale="90000"/>
          </a:bodyPr>
          <a:lstStyle/>
          <a:p>
            <a:r>
              <a:rPr lang="en-US"/>
              <a:t>early intervention</a:t>
            </a:r>
          </a:p>
        </p:txBody>
      </p:sp>
      <p:pic>
        <p:nvPicPr>
          <p:cNvPr id="6" name="Picture 5" descr="A collage of children and a person&#10;&#10;AI-generated content may be incorrect.">
            <a:extLst>
              <a:ext uri="{FF2B5EF4-FFF2-40B4-BE49-F238E27FC236}">
                <a16:creationId xmlns:a16="http://schemas.microsoft.com/office/drawing/2014/main" id="{5F93FB6C-608E-3022-CAB6-4E67819B6575}"/>
              </a:ext>
            </a:extLst>
          </p:cNvPr>
          <p:cNvPicPr>
            <a:picLocks noChangeAspect="1"/>
          </p:cNvPicPr>
          <p:nvPr/>
        </p:nvPicPr>
        <p:blipFill>
          <a:blip r:embed="rId2"/>
          <a:stretch>
            <a:fillRect/>
          </a:stretch>
        </p:blipFill>
        <p:spPr>
          <a:xfrm>
            <a:off x="4870060" y="257307"/>
            <a:ext cx="5564320" cy="6439647"/>
          </a:xfrm>
          <a:prstGeom prst="rect">
            <a:avLst/>
          </a:prstGeom>
          <a:ln w="28575">
            <a:solidFill>
              <a:schemeClr val="tx1"/>
            </a:solidFill>
          </a:ln>
        </p:spPr>
      </p:pic>
      <p:pic>
        <p:nvPicPr>
          <p:cNvPr id="7" name="Picture 6" descr="A qr code with black dots&#10;&#10;AI-generated content may be incorrect.">
            <a:extLst>
              <a:ext uri="{FF2B5EF4-FFF2-40B4-BE49-F238E27FC236}">
                <a16:creationId xmlns:a16="http://schemas.microsoft.com/office/drawing/2014/main" id="{E8196907-EECA-14F3-8DD8-BA4B1CF8E6EA}"/>
              </a:ext>
            </a:extLst>
          </p:cNvPr>
          <p:cNvPicPr>
            <a:picLocks noChangeAspect="1"/>
          </p:cNvPicPr>
          <p:nvPr/>
        </p:nvPicPr>
        <p:blipFill>
          <a:blip r:embed="rId3"/>
          <a:stretch>
            <a:fillRect/>
          </a:stretch>
        </p:blipFill>
        <p:spPr>
          <a:xfrm>
            <a:off x="1762195" y="2834539"/>
            <a:ext cx="2082998" cy="2082997"/>
          </a:xfrm>
          <a:prstGeom prst="rect">
            <a:avLst/>
          </a:prstGeom>
        </p:spPr>
      </p:pic>
    </p:spTree>
    <p:extLst>
      <p:ext uri="{BB962C8B-B14F-4D97-AF65-F5344CB8AC3E}">
        <p14:creationId xmlns:p14="http://schemas.microsoft.com/office/powerpoint/2010/main" val="2172977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0EB10-02F0-7782-3704-0E376FD54ADC}"/>
              </a:ext>
            </a:extLst>
          </p:cNvPr>
          <p:cNvSpPr>
            <a:spLocks noGrp="1"/>
          </p:cNvSpPr>
          <p:nvPr>
            <p:ph type="title"/>
          </p:nvPr>
        </p:nvSpPr>
        <p:spPr>
          <a:xfrm>
            <a:off x="143474" y="1061884"/>
            <a:ext cx="2215197" cy="1307592"/>
          </a:xfrm>
        </p:spPr>
        <p:txBody>
          <a:bodyPr>
            <a:noAutofit/>
          </a:bodyPr>
          <a:lstStyle/>
          <a:p>
            <a:r>
              <a:rPr lang="en-US" sz="3200"/>
              <a:t>Resource</a:t>
            </a:r>
            <a:br>
              <a:rPr lang="en-US" sz="3200"/>
            </a:br>
            <a:r>
              <a:rPr lang="en-US" sz="3200"/>
              <a:t> for newly arrived</a:t>
            </a:r>
            <a:br>
              <a:rPr lang="en-US" sz="3200"/>
            </a:br>
            <a:r>
              <a:rPr lang="en-US" sz="3200"/>
              <a:t>families</a:t>
            </a:r>
          </a:p>
        </p:txBody>
      </p:sp>
      <p:pic>
        <p:nvPicPr>
          <p:cNvPr id="4" name="Picture 3" descr="A blue and white flyer with text and images&#10;&#10;AI-generated content may be incorrect.">
            <a:extLst>
              <a:ext uri="{FF2B5EF4-FFF2-40B4-BE49-F238E27FC236}">
                <a16:creationId xmlns:a16="http://schemas.microsoft.com/office/drawing/2014/main" id="{07830BAD-4886-E1C6-4BDA-E30FA09F6644}"/>
              </a:ext>
            </a:extLst>
          </p:cNvPr>
          <p:cNvPicPr>
            <a:picLocks noChangeAspect="1"/>
          </p:cNvPicPr>
          <p:nvPr/>
        </p:nvPicPr>
        <p:blipFill>
          <a:blip r:embed="rId2"/>
          <a:stretch>
            <a:fillRect/>
          </a:stretch>
        </p:blipFill>
        <p:spPr>
          <a:xfrm>
            <a:off x="3246784" y="257855"/>
            <a:ext cx="4215397" cy="6481097"/>
          </a:xfrm>
          <a:prstGeom prst="rect">
            <a:avLst/>
          </a:prstGeom>
          <a:ln w="28575">
            <a:solidFill>
              <a:srgbClr val="002060"/>
            </a:solidFill>
          </a:ln>
        </p:spPr>
      </p:pic>
      <p:pic>
        <p:nvPicPr>
          <p:cNvPr id="5" name="Picture 4" descr="A close-up of a document&#10;&#10;AI-generated content may be incorrect.">
            <a:extLst>
              <a:ext uri="{FF2B5EF4-FFF2-40B4-BE49-F238E27FC236}">
                <a16:creationId xmlns:a16="http://schemas.microsoft.com/office/drawing/2014/main" id="{04A5A0BA-7340-C5CA-7E90-09758E46618E}"/>
              </a:ext>
            </a:extLst>
          </p:cNvPr>
          <p:cNvPicPr>
            <a:picLocks noChangeAspect="1"/>
          </p:cNvPicPr>
          <p:nvPr/>
        </p:nvPicPr>
        <p:blipFill>
          <a:blip r:embed="rId3"/>
          <a:stretch>
            <a:fillRect/>
          </a:stretch>
        </p:blipFill>
        <p:spPr>
          <a:xfrm>
            <a:off x="7779722" y="257855"/>
            <a:ext cx="4213514" cy="6481096"/>
          </a:xfrm>
          <a:prstGeom prst="rect">
            <a:avLst/>
          </a:prstGeom>
          <a:ln w="28575">
            <a:solidFill>
              <a:srgbClr val="002060"/>
            </a:solidFill>
          </a:ln>
        </p:spPr>
      </p:pic>
      <p:pic>
        <p:nvPicPr>
          <p:cNvPr id="3" name="Picture 2" descr="A qr code with black dots&#10;&#10;AI-generated content may be incorrect.">
            <a:extLst>
              <a:ext uri="{FF2B5EF4-FFF2-40B4-BE49-F238E27FC236}">
                <a16:creationId xmlns:a16="http://schemas.microsoft.com/office/drawing/2014/main" id="{19588791-5534-3451-30BA-1E474C82A865}"/>
              </a:ext>
            </a:extLst>
          </p:cNvPr>
          <p:cNvPicPr>
            <a:picLocks noChangeAspect="1"/>
          </p:cNvPicPr>
          <p:nvPr/>
        </p:nvPicPr>
        <p:blipFill>
          <a:blip r:embed="rId4"/>
          <a:stretch>
            <a:fillRect/>
          </a:stretch>
        </p:blipFill>
        <p:spPr>
          <a:xfrm>
            <a:off x="968374" y="4150845"/>
            <a:ext cx="1843369" cy="1843369"/>
          </a:xfrm>
          <a:prstGeom prst="rect">
            <a:avLst/>
          </a:prstGeom>
        </p:spPr>
      </p:pic>
    </p:spTree>
    <p:extLst>
      <p:ext uri="{BB962C8B-B14F-4D97-AF65-F5344CB8AC3E}">
        <p14:creationId xmlns:p14="http://schemas.microsoft.com/office/powerpoint/2010/main" val="208898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655155-D387-5EC1-0FCF-CE427ECCD514}"/>
              </a:ext>
            </a:extLst>
          </p:cNvPr>
          <p:cNvSpPr>
            <a:spLocks noGrp="1"/>
          </p:cNvSpPr>
          <p:nvPr>
            <p:ph type="title"/>
          </p:nvPr>
        </p:nvSpPr>
        <p:spPr>
          <a:xfrm>
            <a:off x="703400" y="4702835"/>
            <a:ext cx="10801350" cy="978772"/>
          </a:xfrm>
        </p:spPr>
        <p:txBody>
          <a:bodyPr vert="horz" lIns="91440" tIns="45720" rIns="91440" bIns="45720" rtlCol="0" anchor="t">
            <a:normAutofit/>
          </a:bodyPr>
          <a:lstStyle/>
          <a:p>
            <a:r>
              <a:rPr lang="en-US" sz="5400"/>
              <a:t>Special education continuum</a:t>
            </a:r>
          </a:p>
        </p:txBody>
      </p:sp>
      <p:cxnSp>
        <p:nvCxnSpPr>
          <p:cNvPr id="15" name="Straight Connector 14">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455508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Images Of Clip Art Inclusion Special Education">
            <a:extLst>
              <a:ext uri="{FF2B5EF4-FFF2-40B4-BE49-F238E27FC236}">
                <a16:creationId xmlns:a16="http://schemas.microsoft.com/office/drawing/2014/main" id="{9BFE1251-60E6-4EA4-860F-50DA7BB1CB01}"/>
              </a:ext>
            </a:extLst>
          </p:cNvPr>
          <p:cNvPicPr>
            <a:picLocks noChangeAspect="1"/>
          </p:cNvPicPr>
          <p:nvPr/>
        </p:nvPicPr>
        <p:blipFill>
          <a:blip r:embed="rId3"/>
          <a:srcRect l="5738" r="17476" b="-5"/>
          <a:stretch/>
        </p:blipFill>
        <p:spPr>
          <a:xfrm>
            <a:off x="800100" y="712915"/>
            <a:ext cx="10591800" cy="3842162"/>
          </a:xfrm>
          <a:prstGeom prst="rect">
            <a:avLst/>
          </a:prstGeom>
        </p:spPr>
      </p:pic>
    </p:spTree>
    <p:extLst>
      <p:ext uri="{BB962C8B-B14F-4D97-AF65-F5344CB8AC3E}">
        <p14:creationId xmlns:p14="http://schemas.microsoft.com/office/powerpoint/2010/main" val="2006113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341BFA31-6544-45C2-9DA0-9E1C5E0B1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5431863F-9EC6-47DD-9DC5-E7970365BC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50713"/>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A group of children smiling for a photo&#10;&#10;AI-generated content may be incorrect.">
            <a:extLst>
              <a:ext uri="{FF2B5EF4-FFF2-40B4-BE49-F238E27FC236}">
                <a16:creationId xmlns:a16="http://schemas.microsoft.com/office/drawing/2014/main" id="{5C0165B5-9C91-4D6D-9F3C-5A0D1DEE7DC7}"/>
              </a:ext>
            </a:extLst>
          </p:cNvPr>
          <p:cNvPicPr>
            <a:picLocks noChangeAspect="1"/>
          </p:cNvPicPr>
          <p:nvPr/>
        </p:nvPicPr>
        <p:blipFill>
          <a:blip r:embed="rId2"/>
          <a:srcRect l="8167" r="7585" b="-4"/>
          <a:stretch/>
        </p:blipFill>
        <p:spPr>
          <a:xfrm>
            <a:off x="4228035" y="207707"/>
            <a:ext cx="3740485" cy="4910873"/>
          </a:xfrm>
          <a:prstGeom prst="rect">
            <a:avLst/>
          </a:prstGeom>
          <a:ln w="28575">
            <a:solidFill>
              <a:schemeClr val="tx1"/>
            </a:solidFill>
          </a:ln>
        </p:spPr>
      </p:pic>
      <p:sp>
        <p:nvSpPr>
          <p:cNvPr id="2" name="Title 1">
            <a:extLst>
              <a:ext uri="{FF2B5EF4-FFF2-40B4-BE49-F238E27FC236}">
                <a16:creationId xmlns:a16="http://schemas.microsoft.com/office/drawing/2014/main" id="{473357F8-ED37-4176-5EBB-D286509CD5D9}"/>
              </a:ext>
            </a:extLst>
          </p:cNvPr>
          <p:cNvSpPr>
            <a:spLocks noGrp="1"/>
          </p:cNvSpPr>
          <p:nvPr>
            <p:ph type="title"/>
          </p:nvPr>
        </p:nvSpPr>
        <p:spPr>
          <a:xfrm>
            <a:off x="704088" y="909423"/>
            <a:ext cx="3658378" cy="3735224"/>
          </a:xfrm>
        </p:spPr>
        <p:txBody>
          <a:bodyPr vert="horz" lIns="91440" tIns="45720" rIns="91440" bIns="45720" rtlCol="0" anchor="t">
            <a:normAutofit/>
          </a:bodyPr>
          <a:lstStyle/>
          <a:p>
            <a:r>
              <a:rPr lang="en-US"/>
              <a:t>Family guides for special education services</a:t>
            </a:r>
          </a:p>
        </p:txBody>
      </p:sp>
      <p:pic>
        <p:nvPicPr>
          <p:cNvPr id="3" name="Picture 2" descr="A blue and white cover with people in circles&#10;&#10;AI-generated content may be incorrect.">
            <a:extLst>
              <a:ext uri="{FF2B5EF4-FFF2-40B4-BE49-F238E27FC236}">
                <a16:creationId xmlns:a16="http://schemas.microsoft.com/office/drawing/2014/main" id="{DE807990-CCD4-6510-F43B-B377731AF032}"/>
              </a:ext>
            </a:extLst>
          </p:cNvPr>
          <p:cNvPicPr>
            <a:picLocks noChangeAspect="1"/>
          </p:cNvPicPr>
          <p:nvPr/>
        </p:nvPicPr>
        <p:blipFill>
          <a:blip r:embed="rId3"/>
          <a:stretch>
            <a:fillRect/>
          </a:stretch>
        </p:blipFill>
        <p:spPr>
          <a:xfrm>
            <a:off x="8143745" y="209176"/>
            <a:ext cx="3763568" cy="4915648"/>
          </a:xfrm>
          <a:prstGeom prst="rect">
            <a:avLst/>
          </a:prstGeom>
          <a:ln w="28575">
            <a:solidFill>
              <a:schemeClr val="tx1"/>
            </a:solidFill>
          </a:ln>
        </p:spPr>
      </p:pic>
      <p:pic>
        <p:nvPicPr>
          <p:cNvPr id="5" name="Picture 4" descr="A qr code with dots&#10;&#10;AI-generated content may be incorrect.">
            <a:extLst>
              <a:ext uri="{FF2B5EF4-FFF2-40B4-BE49-F238E27FC236}">
                <a16:creationId xmlns:a16="http://schemas.microsoft.com/office/drawing/2014/main" id="{AB8337CC-92D5-1161-9594-6E713336DEA9}"/>
              </a:ext>
            </a:extLst>
          </p:cNvPr>
          <p:cNvPicPr>
            <a:picLocks noChangeAspect="1"/>
          </p:cNvPicPr>
          <p:nvPr/>
        </p:nvPicPr>
        <p:blipFill>
          <a:blip r:embed="rId4"/>
          <a:stretch>
            <a:fillRect/>
          </a:stretch>
        </p:blipFill>
        <p:spPr>
          <a:xfrm>
            <a:off x="9327963" y="5159375"/>
            <a:ext cx="1783603" cy="1701426"/>
          </a:xfrm>
          <a:prstGeom prst="rect">
            <a:avLst/>
          </a:prstGeom>
        </p:spPr>
      </p:pic>
      <p:pic>
        <p:nvPicPr>
          <p:cNvPr id="7" name="Picture 6" descr="A qr code with dots&#10;&#10;AI-generated content may be incorrect.">
            <a:extLst>
              <a:ext uri="{FF2B5EF4-FFF2-40B4-BE49-F238E27FC236}">
                <a16:creationId xmlns:a16="http://schemas.microsoft.com/office/drawing/2014/main" id="{61D40B38-ACC1-A3A3-4056-0B8D9E25CE1D}"/>
              </a:ext>
            </a:extLst>
          </p:cNvPr>
          <p:cNvPicPr>
            <a:picLocks noChangeAspect="1"/>
          </p:cNvPicPr>
          <p:nvPr/>
        </p:nvPicPr>
        <p:blipFill>
          <a:blip r:embed="rId5"/>
          <a:stretch>
            <a:fillRect/>
          </a:stretch>
        </p:blipFill>
        <p:spPr>
          <a:xfrm>
            <a:off x="5327462" y="5201957"/>
            <a:ext cx="1850839" cy="1660339"/>
          </a:xfrm>
          <a:prstGeom prst="rect">
            <a:avLst/>
          </a:prstGeom>
        </p:spPr>
      </p:pic>
    </p:spTree>
    <p:extLst>
      <p:ext uri="{BB962C8B-B14F-4D97-AF65-F5344CB8AC3E}">
        <p14:creationId xmlns:p14="http://schemas.microsoft.com/office/powerpoint/2010/main" val="1804287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74ABF6B1-3A9A-4CEE-889E-0D96AB03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423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E0AA8030-FA65-4B8E-8530-372EEE8517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group of people sitting around a table with laptops&#10;&#10;AI-generated content may be incorrect.">
            <a:extLst>
              <a:ext uri="{FF2B5EF4-FFF2-40B4-BE49-F238E27FC236}">
                <a16:creationId xmlns:a16="http://schemas.microsoft.com/office/drawing/2014/main" id="{6C045BDD-9BB3-71B9-3329-6248111F4356}"/>
              </a:ext>
            </a:extLst>
          </p:cNvPr>
          <p:cNvPicPr>
            <a:picLocks noChangeAspect="1"/>
          </p:cNvPicPr>
          <p:nvPr/>
        </p:nvPicPr>
        <p:blipFill>
          <a:blip r:embed="rId2"/>
          <a:stretch>
            <a:fillRect/>
          </a:stretch>
        </p:blipFill>
        <p:spPr>
          <a:xfrm>
            <a:off x="5782355" y="160889"/>
            <a:ext cx="3167904" cy="4532044"/>
          </a:xfrm>
          <a:prstGeom prst="rect">
            <a:avLst/>
          </a:prstGeom>
          <a:ln w="28575">
            <a:solidFill>
              <a:schemeClr val="tx1"/>
            </a:solidFill>
          </a:ln>
        </p:spPr>
      </p:pic>
      <p:pic>
        <p:nvPicPr>
          <p:cNvPr id="5" name="Picture 4" descr="A close-up of a person writing on a notebook&#10;&#10;AI-generated content may be incorrect.">
            <a:extLst>
              <a:ext uri="{FF2B5EF4-FFF2-40B4-BE49-F238E27FC236}">
                <a16:creationId xmlns:a16="http://schemas.microsoft.com/office/drawing/2014/main" id="{001DC0A5-23FE-4D60-B4FB-9C247B82C805}"/>
              </a:ext>
            </a:extLst>
          </p:cNvPr>
          <p:cNvPicPr>
            <a:picLocks noChangeAspect="1"/>
          </p:cNvPicPr>
          <p:nvPr/>
        </p:nvPicPr>
        <p:blipFill>
          <a:blip r:embed="rId3"/>
          <a:stretch>
            <a:fillRect/>
          </a:stretch>
        </p:blipFill>
        <p:spPr>
          <a:xfrm>
            <a:off x="2439030" y="160889"/>
            <a:ext cx="3167904" cy="4532044"/>
          </a:xfrm>
          <a:prstGeom prst="rect">
            <a:avLst/>
          </a:prstGeom>
          <a:ln w="28575">
            <a:solidFill>
              <a:schemeClr val="tx1"/>
            </a:solidFill>
          </a:ln>
        </p:spPr>
      </p:pic>
      <p:pic>
        <p:nvPicPr>
          <p:cNvPr id="6" name="Picture 5" descr="A group of people sitting around a table with laptops&#10;&#10;AI-generated content may be incorrect.">
            <a:extLst>
              <a:ext uri="{FF2B5EF4-FFF2-40B4-BE49-F238E27FC236}">
                <a16:creationId xmlns:a16="http://schemas.microsoft.com/office/drawing/2014/main" id="{9DBB41AA-787F-0447-D4D8-201DDE0ACB39}"/>
              </a:ext>
            </a:extLst>
          </p:cNvPr>
          <p:cNvPicPr>
            <a:picLocks noChangeAspect="1"/>
          </p:cNvPicPr>
          <p:nvPr/>
        </p:nvPicPr>
        <p:blipFill>
          <a:blip r:embed="rId4"/>
          <a:stretch>
            <a:fillRect/>
          </a:stretch>
        </p:blipFill>
        <p:spPr>
          <a:xfrm>
            <a:off x="9091100" y="160889"/>
            <a:ext cx="3139300" cy="4532044"/>
          </a:xfrm>
          <a:prstGeom prst="rect">
            <a:avLst/>
          </a:prstGeom>
          <a:ln w="28575">
            <a:solidFill>
              <a:schemeClr val="tx1"/>
            </a:solidFill>
          </a:ln>
        </p:spPr>
      </p:pic>
      <p:sp>
        <p:nvSpPr>
          <p:cNvPr id="2" name="Title 1">
            <a:extLst>
              <a:ext uri="{FF2B5EF4-FFF2-40B4-BE49-F238E27FC236}">
                <a16:creationId xmlns:a16="http://schemas.microsoft.com/office/drawing/2014/main" id="{A63E861E-791E-6E71-743F-11F4C1BC2ACF}"/>
              </a:ext>
            </a:extLst>
          </p:cNvPr>
          <p:cNvSpPr>
            <a:spLocks noGrp="1"/>
          </p:cNvSpPr>
          <p:nvPr>
            <p:ph type="title"/>
          </p:nvPr>
        </p:nvSpPr>
        <p:spPr>
          <a:xfrm>
            <a:off x="126323" y="763509"/>
            <a:ext cx="2296847" cy="759330"/>
          </a:xfrm>
        </p:spPr>
        <p:txBody>
          <a:bodyPr vert="horz" lIns="91440" tIns="45720" rIns="91440" bIns="45720" rtlCol="0" anchor="t">
            <a:normAutofit fontScale="90000"/>
          </a:bodyPr>
          <a:lstStyle/>
          <a:p>
            <a:r>
              <a:rPr lang="en-US"/>
              <a:t>ask &amp; Share</a:t>
            </a:r>
          </a:p>
        </p:txBody>
      </p:sp>
      <p:pic>
        <p:nvPicPr>
          <p:cNvPr id="3" name="Picture 2" descr="A qr code with black dots&#10;&#10;AI-generated content may be incorrect.">
            <a:extLst>
              <a:ext uri="{FF2B5EF4-FFF2-40B4-BE49-F238E27FC236}">
                <a16:creationId xmlns:a16="http://schemas.microsoft.com/office/drawing/2014/main" id="{DB4C6AB9-A9C4-8817-0BA2-8D493E83A7E5}"/>
              </a:ext>
            </a:extLst>
          </p:cNvPr>
          <p:cNvPicPr>
            <a:picLocks noChangeAspect="1"/>
          </p:cNvPicPr>
          <p:nvPr/>
        </p:nvPicPr>
        <p:blipFill>
          <a:blip r:embed="rId5"/>
          <a:stretch>
            <a:fillRect/>
          </a:stretch>
        </p:blipFill>
        <p:spPr>
          <a:xfrm>
            <a:off x="3048934" y="4707405"/>
            <a:ext cx="1880721" cy="1828426"/>
          </a:xfrm>
          <a:prstGeom prst="rect">
            <a:avLst/>
          </a:prstGeom>
        </p:spPr>
      </p:pic>
      <p:pic>
        <p:nvPicPr>
          <p:cNvPr id="7" name="Picture 6" descr="A qr code with black dots&#10;&#10;AI-generated content may be incorrect.">
            <a:extLst>
              <a:ext uri="{FF2B5EF4-FFF2-40B4-BE49-F238E27FC236}">
                <a16:creationId xmlns:a16="http://schemas.microsoft.com/office/drawing/2014/main" id="{B7B35A16-AD50-DBF6-C6EC-A8B0875ACE95}"/>
              </a:ext>
            </a:extLst>
          </p:cNvPr>
          <p:cNvPicPr>
            <a:picLocks noChangeAspect="1"/>
          </p:cNvPicPr>
          <p:nvPr/>
        </p:nvPicPr>
        <p:blipFill>
          <a:blip r:embed="rId6"/>
          <a:stretch>
            <a:fillRect/>
          </a:stretch>
        </p:blipFill>
        <p:spPr>
          <a:xfrm>
            <a:off x="6444316" y="4703669"/>
            <a:ext cx="1843368" cy="1843368"/>
          </a:xfrm>
          <a:prstGeom prst="rect">
            <a:avLst/>
          </a:prstGeom>
        </p:spPr>
      </p:pic>
      <p:pic>
        <p:nvPicPr>
          <p:cNvPr id="8" name="Picture 7" descr="A qr code with black dots&#10;&#10;AI-generated content may be incorrect.">
            <a:extLst>
              <a:ext uri="{FF2B5EF4-FFF2-40B4-BE49-F238E27FC236}">
                <a16:creationId xmlns:a16="http://schemas.microsoft.com/office/drawing/2014/main" id="{E052ED35-5536-2355-0A33-81999D297CA5}"/>
              </a:ext>
            </a:extLst>
          </p:cNvPr>
          <p:cNvPicPr>
            <a:picLocks noChangeAspect="1"/>
          </p:cNvPicPr>
          <p:nvPr/>
        </p:nvPicPr>
        <p:blipFill>
          <a:blip r:embed="rId7"/>
          <a:stretch>
            <a:fillRect/>
          </a:stretch>
        </p:blipFill>
        <p:spPr>
          <a:xfrm>
            <a:off x="9723903" y="4688727"/>
            <a:ext cx="1873251" cy="1858310"/>
          </a:xfrm>
          <a:prstGeom prst="rect">
            <a:avLst/>
          </a:prstGeom>
        </p:spPr>
      </p:pic>
    </p:spTree>
    <p:extLst>
      <p:ext uri="{BB962C8B-B14F-4D97-AF65-F5344CB8AC3E}">
        <p14:creationId xmlns:p14="http://schemas.microsoft.com/office/powerpoint/2010/main" val="3554036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EF4D9F-673B-005A-6CC5-497E67BE6B3F}"/>
              </a:ext>
            </a:extLst>
          </p:cNvPr>
          <p:cNvSpPr>
            <a:spLocks noGrp="1"/>
          </p:cNvSpPr>
          <p:nvPr>
            <p:ph type="title"/>
          </p:nvPr>
        </p:nvSpPr>
        <p:spPr>
          <a:xfrm>
            <a:off x="704088" y="914399"/>
            <a:ext cx="5239272" cy="1621147"/>
          </a:xfrm>
        </p:spPr>
        <p:txBody>
          <a:bodyPr>
            <a:normAutofit/>
          </a:bodyPr>
          <a:lstStyle/>
          <a:p>
            <a:r>
              <a:rPr lang="en-US" sz="3700"/>
              <a:t>Committee of special education (CPSE / CSE)</a:t>
            </a:r>
          </a:p>
        </p:txBody>
      </p:sp>
      <p:sp>
        <p:nvSpPr>
          <p:cNvPr id="3" name="Content Placeholder 2">
            <a:extLst>
              <a:ext uri="{FF2B5EF4-FFF2-40B4-BE49-F238E27FC236}">
                <a16:creationId xmlns:a16="http://schemas.microsoft.com/office/drawing/2014/main" id="{7A8C0243-3374-89CC-1A45-8038BDEC955C}"/>
              </a:ext>
            </a:extLst>
          </p:cNvPr>
          <p:cNvSpPr>
            <a:spLocks noGrp="1"/>
          </p:cNvSpPr>
          <p:nvPr>
            <p:ph idx="1"/>
          </p:nvPr>
        </p:nvSpPr>
        <p:spPr>
          <a:xfrm>
            <a:off x="6346176" y="914399"/>
            <a:ext cx="5601864" cy="5248657"/>
          </a:xfrm>
        </p:spPr>
        <p:txBody>
          <a:bodyPr vert="horz" lIns="91440" tIns="45720" rIns="91440" bIns="45720" rtlCol="0" anchor="t">
            <a:normAutofit lnSpcReduction="10000"/>
          </a:bodyPr>
          <a:lstStyle/>
          <a:p>
            <a:pPr marL="0" indent="0">
              <a:lnSpc>
                <a:spcPct val="100000"/>
              </a:lnSpc>
              <a:buNone/>
            </a:pPr>
            <a:r>
              <a:rPr lang="en-US" sz="2400" b="1" dirty="0">
                <a:solidFill>
                  <a:srgbClr val="002060"/>
                </a:solidFill>
                <a:latin typeface="Roboto"/>
                <a:ea typeface="Roboto"/>
                <a:cs typeface="Roboto"/>
              </a:rPr>
              <a:t>CPSE/Preschool Inquiries </a:t>
            </a:r>
            <a:endParaRPr lang="en-US" sz="2400" b="1" dirty="0">
              <a:solidFill>
                <a:srgbClr val="002060"/>
              </a:solidFill>
            </a:endParaRPr>
          </a:p>
          <a:p>
            <a:pPr>
              <a:lnSpc>
                <a:spcPct val="100000"/>
              </a:lnSpc>
            </a:pPr>
            <a:r>
              <a:rPr lang="en-US" sz="1700" dirty="0">
                <a:latin typeface="Roboto"/>
                <a:ea typeface="Roboto"/>
                <a:cs typeface="Roboto"/>
              </a:rPr>
              <a:t>Email: </a:t>
            </a:r>
            <a:r>
              <a:rPr lang="en-US" sz="1700" b="1" dirty="0">
                <a:latin typeface="Roboto"/>
                <a:ea typeface="Roboto"/>
                <a:cs typeface="Roboto"/>
                <a:hlinkClick r:id="rId2"/>
              </a:rPr>
              <a:t>CPSE3support@schools.nyc.gov(Open external link)</a:t>
            </a:r>
            <a:endParaRPr lang="en-US" sz="1700" dirty="0"/>
          </a:p>
          <a:p>
            <a:pPr>
              <a:lnSpc>
                <a:spcPct val="100000"/>
              </a:lnSpc>
            </a:pPr>
            <a:r>
              <a:rPr lang="en-US" sz="1700" dirty="0">
                <a:latin typeface="Roboto"/>
                <a:ea typeface="Roboto"/>
                <a:cs typeface="Roboto"/>
              </a:rPr>
              <a:t>CSE/School Age (K-12th grade) Inquiries</a:t>
            </a:r>
            <a:endParaRPr lang="en-US" sz="1700"/>
          </a:p>
          <a:p>
            <a:pPr>
              <a:lnSpc>
                <a:spcPct val="100000"/>
              </a:lnSpc>
            </a:pPr>
            <a:r>
              <a:rPr lang="en-US" sz="1700" dirty="0">
                <a:latin typeface="Roboto"/>
                <a:ea typeface="Roboto"/>
                <a:cs typeface="Roboto"/>
              </a:rPr>
              <a:t>General Email: </a:t>
            </a:r>
            <a:r>
              <a:rPr lang="en-US" sz="1700" b="1" dirty="0">
                <a:latin typeface="Roboto"/>
                <a:ea typeface="Roboto"/>
                <a:cs typeface="Roboto"/>
                <a:hlinkClick r:id="rId3"/>
              </a:rPr>
              <a:t>CSE3@schools.nyc.gov</a:t>
            </a:r>
            <a:r>
              <a:rPr lang="en-US" sz="1700" dirty="0">
                <a:latin typeface="Roboto"/>
                <a:ea typeface="Roboto"/>
                <a:cs typeface="Roboto"/>
              </a:rPr>
              <a:t>  </a:t>
            </a:r>
            <a:endParaRPr lang="en-US" sz="1700"/>
          </a:p>
          <a:p>
            <a:pPr>
              <a:lnSpc>
                <a:spcPct val="100000"/>
              </a:lnSpc>
            </a:pPr>
            <a:r>
              <a:rPr lang="en-US" sz="1700" dirty="0">
                <a:latin typeface="Roboto"/>
                <a:ea typeface="Roboto"/>
                <a:cs typeface="Roboto"/>
              </a:rPr>
              <a:t>For private school families, Notice of Intent Submission should be emailed here: </a:t>
            </a:r>
            <a:r>
              <a:rPr lang="en-US" sz="1700" b="1" dirty="0">
                <a:latin typeface="Roboto"/>
                <a:ea typeface="Roboto"/>
                <a:cs typeface="Roboto"/>
                <a:hlinkClick r:id="rId3"/>
              </a:rPr>
              <a:t>CSE3PNI@schools.nyc.gov</a:t>
            </a:r>
            <a:endParaRPr lang="en-US" sz="1700"/>
          </a:p>
          <a:p>
            <a:pPr marL="0" indent="0">
              <a:lnSpc>
                <a:spcPct val="100000"/>
              </a:lnSpc>
              <a:buNone/>
            </a:pPr>
            <a:endParaRPr lang="en-US" sz="1700" dirty="0">
              <a:latin typeface="Roboto"/>
              <a:ea typeface="Roboto"/>
              <a:cs typeface="Roboto"/>
            </a:endParaRPr>
          </a:p>
          <a:p>
            <a:pPr marL="0" indent="0">
              <a:lnSpc>
                <a:spcPct val="100000"/>
              </a:lnSpc>
              <a:buNone/>
            </a:pPr>
            <a:r>
              <a:rPr lang="en-US" sz="2400" b="1" dirty="0">
                <a:solidFill>
                  <a:srgbClr val="002060"/>
                </a:solidFill>
                <a:latin typeface="Roboto"/>
                <a:ea typeface="Roboto"/>
                <a:cs typeface="Roboto"/>
              </a:rPr>
              <a:t>CPSE/CSE 3 Address</a:t>
            </a:r>
            <a:endParaRPr lang="en-US" sz="2400" b="1" dirty="0">
              <a:solidFill>
                <a:srgbClr val="002060"/>
              </a:solidFill>
            </a:endParaRPr>
          </a:p>
          <a:p>
            <a:pPr>
              <a:lnSpc>
                <a:spcPct val="100000"/>
              </a:lnSpc>
            </a:pPr>
            <a:r>
              <a:rPr lang="en-US" sz="1700" dirty="0">
                <a:latin typeface="Roboto"/>
                <a:ea typeface="Roboto"/>
                <a:cs typeface="Roboto"/>
              </a:rPr>
              <a:t>Districts 25 &amp; 26: </a:t>
            </a:r>
            <a:br>
              <a:rPr lang="en-US" sz="1700" dirty="0">
                <a:latin typeface="Roboto"/>
                <a:ea typeface="Roboto"/>
                <a:cs typeface="Roboto"/>
              </a:rPr>
            </a:br>
            <a:r>
              <a:rPr lang="en-US" sz="1700" dirty="0">
                <a:latin typeface="Roboto"/>
                <a:ea typeface="Roboto"/>
                <a:cs typeface="Roboto"/>
              </a:rPr>
              <a:t>30‐48 Linden Place </a:t>
            </a:r>
            <a:br>
              <a:rPr lang="en-US" sz="1700" dirty="0">
                <a:latin typeface="Roboto"/>
                <a:ea typeface="Roboto"/>
                <a:cs typeface="Roboto"/>
              </a:rPr>
            </a:br>
            <a:r>
              <a:rPr lang="en-US" sz="1700" dirty="0">
                <a:latin typeface="Roboto"/>
                <a:ea typeface="Roboto"/>
                <a:cs typeface="Roboto"/>
              </a:rPr>
              <a:t>Flushing, New York 11354 </a:t>
            </a:r>
            <a:endParaRPr lang="en-US" sz="1700" dirty="0"/>
          </a:p>
          <a:p>
            <a:pPr>
              <a:lnSpc>
                <a:spcPct val="100000"/>
              </a:lnSpc>
            </a:pPr>
            <a:r>
              <a:rPr lang="en-US" sz="1700" dirty="0">
                <a:latin typeface="Roboto"/>
                <a:ea typeface="Roboto"/>
                <a:cs typeface="Roboto"/>
              </a:rPr>
              <a:t>Districts 28 &amp; 29: </a:t>
            </a:r>
            <a:br>
              <a:rPr lang="en-US" sz="1700" dirty="0">
                <a:latin typeface="Roboto"/>
                <a:ea typeface="Roboto"/>
                <a:cs typeface="Roboto"/>
              </a:rPr>
            </a:br>
            <a:r>
              <a:rPr lang="en-US" sz="1700" dirty="0">
                <a:latin typeface="Roboto"/>
                <a:ea typeface="Roboto"/>
                <a:cs typeface="Roboto"/>
              </a:rPr>
              <a:t>90‐27 Sutphin Boulevard </a:t>
            </a:r>
            <a:br>
              <a:rPr lang="en-US" sz="1700" dirty="0">
                <a:latin typeface="Roboto"/>
                <a:ea typeface="Roboto"/>
                <a:cs typeface="Roboto"/>
              </a:rPr>
            </a:br>
            <a:r>
              <a:rPr lang="en-US" sz="1700" dirty="0">
                <a:latin typeface="Roboto"/>
                <a:ea typeface="Roboto"/>
                <a:cs typeface="Roboto"/>
              </a:rPr>
              <a:t>Jamaica, New York 11435 </a:t>
            </a:r>
            <a:endParaRPr lang="en-US" sz="1700" dirty="0"/>
          </a:p>
          <a:p>
            <a:pPr>
              <a:lnSpc>
                <a:spcPct val="100000"/>
              </a:lnSpc>
            </a:pPr>
            <a:endParaRPr lang="en-US" sz="1700"/>
          </a:p>
        </p:txBody>
      </p:sp>
      <p:cxnSp>
        <p:nvCxnSpPr>
          <p:cNvPr id="11" name="Straight Connector 1">
            <a:extLst>
              <a:ext uri="{FF2B5EF4-FFF2-40B4-BE49-F238E27FC236}">
                <a16:creationId xmlns:a16="http://schemas.microsoft.com/office/drawing/2014/main" id="{7D3DF08D-8EDA-0FB3-59D9-B692F2ADD1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Image result for contact information">
            <a:extLst>
              <a:ext uri="{FF2B5EF4-FFF2-40B4-BE49-F238E27FC236}">
                <a16:creationId xmlns:a16="http://schemas.microsoft.com/office/drawing/2014/main" id="{7093FBA2-7705-7B6D-47A1-431E1FCA687D}"/>
              </a:ext>
            </a:extLst>
          </p:cNvPr>
          <p:cNvPicPr>
            <a:picLocks noChangeAspect="1"/>
          </p:cNvPicPr>
          <p:nvPr/>
        </p:nvPicPr>
        <p:blipFill>
          <a:blip r:embed="rId4"/>
          <a:stretch>
            <a:fillRect/>
          </a:stretch>
        </p:blipFill>
        <p:spPr>
          <a:xfrm>
            <a:off x="804672" y="2707286"/>
            <a:ext cx="5138688" cy="3455767"/>
          </a:xfrm>
          <a:prstGeom prst="rect">
            <a:avLst/>
          </a:prstGeom>
        </p:spPr>
      </p:pic>
    </p:spTree>
    <p:extLst>
      <p:ext uri="{BB962C8B-B14F-4D97-AF65-F5344CB8AC3E}">
        <p14:creationId xmlns:p14="http://schemas.microsoft.com/office/powerpoint/2010/main" val="7777953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9E18E-CA49-3699-2100-9C9C122C7036}"/>
              </a:ext>
            </a:extLst>
          </p:cNvPr>
          <p:cNvSpPr>
            <a:spLocks noGrp="1"/>
          </p:cNvSpPr>
          <p:nvPr>
            <p:ph type="title"/>
          </p:nvPr>
        </p:nvSpPr>
        <p:spPr>
          <a:xfrm>
            <a:off x="752986" y="844597"/>
            <a:ext cx="4647616" cy="731731"/>
          </a:xfrm>
        </p:spPr>
        <p:txBody>
          <a:bodyPr/>
          <a:lstStyle/>
          <a:p>
            <a:r>
              <a:rPr lang="en-US"/>
              <a:t>Agency linkages</a:t>
            </a:r>
          </a:p>
        </p:txBody>
      </p:sp>
      <p:pic>
        <p:nvPicPr>
          <p:cNvPr id="7" name="Picture 6" descr="A picture containing drawing&#10;&#10;Description generated with very high confidence">
            <a:extLst>
              <a:ext uri="{FF2B5EF4-FFF2-40B4-BE49-F238E27FC236}">
                <a16:creationId xmlns:a16="http://schemas.microsoft.com/office/drawing/2014/main" id="{3887E224-93B3-3CD9-03CE-4E3CBD0C2388}"/>
              </a:ext>
            </a:extLst>
          </p:cNvPr>
          <p:cNvPicPr>
            <a:picLocks noChangeAspect="1"/>
          </p:cNvPicPr>
          <p:nvPr/>
        </p:nvPicPr>
        <p:blipFill>
          <a:blip r:embed="rId2"/>
          <a:stretch>
            <a:fillRect/>
          </a:stretch>
        </p:blipFill>
        <p:spPr>
          <a:xfrm>
            <a:off x="5401488" y="4075804"/>
            <a:ext cx="2302733" cy="1230269"/>
          </a:xfrm>
          <a:prstGeom prst="rect">
            <a:avLst/>
          </a:prstGeom>
        </p:spPr>
      </p:pic>
      <p:pic>
        <p:nvPicPr>
          <p:cNvPr id="8" name="Picture 7" descr="A drawing of a face&#10;&#10;Description generated with high confidence">
            <a:extLst>
              <a:ext uri="{FF2B5EF4-FFF2-40B4-BE49-F238E27FC236}">
                <a16:creationId xmlns:a16="http://schemas.microsoft.com/office/drawing/2014/main" id="{EE7FB6CF-3F49-8AC0-EF9B-666BA9350FDD}"/>
              </a:ext>
            </a:extLst>
          </p:cNvPr>
          <p:cNvPicPr>
            <a:picLocks noChangeAspect="1"/>
          </p:cNvPicPr>
          <p:nvPr/>
        </p:nvPicPr>
        <p:blipFill>
          <a:blip r:embed="rId3"/>
          <a:stretch>
            <a:fillRect/>
          </a:stretch>
        </p:blipFill>
        <p:spPr>
          <a:xfrm>
            <a:off x="215100" y="2200310"/>
            <a:ext cx="2309683" cy="1226665"/>
          </a:xfrm>
          <a:prstGeom prst="rect">
            <a:avLst/>
          </a:prstGeom>
        </p:spPr>
      </p:pic>
      <p:pic>
        <p:nvPicPr>
          <p:cNvPr id="9" name="Picture 8" descr="A picture containing table&#10;&#10;Description generated with very high confidence">
            <a:extLst>
              <a:ext uri="{FF2B5EF4-FFF2-40B4-BE49-F238E27FC236}">
                <a16:creationId xmlns:a16="http://schemas.microsoft.com/office/drawing/2014/main" id="{96CACB9C-B85A-9618-CD86-FAADE9152DEA}"/>
              </a:ext>
            </a:extLst>
          </p:cNvPr>
          <p:cNvPicPr>
            <a:picLocks noChangeAspect="1"/>
          </p:cNvPicPr>
          <p:nvPr/>
        </p:nvPicPr>
        <p:blipFill>
          <a:blip r:embed="rId4"/>
          <a:stretch>
            <a:fillRect/>
          </a:stretch>
        </p:blipFill>
        <p:spPr>
          <a:xfrm>
            <a:off x="333422" y="3697067"/>
            <a:ext cx="2066409" cy="1120860"/>
          </a:xfrm>
          <a:prstGeom prst="rect">
            <a:avLst/>
          </a:prstGeom>
        </p:spPr>
      </p:pic>
      <p:pic>
        <p:nvPicPr>
          <p:cNvPr id="10" name="Picture 9" descr="A picture containing table&#10;&#10;Description generated with very high confidence">
            <a:extLst>
              <a:ext uri="{FF2B5EF4-FFF2-40B4-BE49-F238E27FC236}">
                <a16:creationId xmlns:a16="http://schemas.microsoft.com/office/drawing/2014/main" id="{FF3C3045-B0E9-8468-BE69-E5D8CDAC16D0}"/>
              </a:ext>
            </a:extLst>
          </p:cNvPr>
          <p:cNvPicPr>
            <a:picLocks noChangeAspect="1"/>
          </p:cNvPicPr>
          <p:nvPr/>
        </p:nvPicPr>
        <p:blipFill>
          <a:blip r:embed="rId5"/>
          <a:stretch>
            <a:fillRect/>
          </a:stretch>
        </p:blipFill>
        <p:spPr>
          <a:xfrm>
            <a:off x="3337563" y="2871670"/>
            <a:ext cx="4999852" cy="1120346"/>
          </a:xfrm>
          <a:prstGeom prst="rect">
            <a:avLst/>
          </a:prstGeom>
        </p:spPr>
      </p:pic>
      <p:pic>
        <p:nvPicPr>
          <p:cNvPr id="11" name="Picture 10" descr="A picture containing drawing&#10;&#10;Description generated with very high confidence">
            <a:extLst>
              <a:ext uri="{FF2B5EF4-FFF2-40B4-BE49-F238E27FC236}">
                <a16:creationId xmlns:a16="http://schemas.microsoft.com/office/drawing/2014/main" id="{46A40268-EDB9-6F32-2F1B-48C17B3AA873}"/>
              </a:ext>
            </a:extLst>
          </p:cNvPr>
          <p:cNvPicPr>
            <a:picLocks noChangeAspect="1"/>
          </p:cNvPicPr>
          <p:nvPr/>
        </p:nvPicPr>
        <p:blipFill>
          <a:blip r:embed="rId6"/>
          <a:stretch>
            <a:fillRect/>
          </a:stretch>
        </p:blipFill>
        <p:spPr>
          <a:xfrm>
            <a:off x="2521069" y="3994194"/>
            <a:ext cx="2592087" cy="1224606"/>
          </a:xfrm>
          <a:prstGeom prst="rect">
            <a:avLst/>
          </a:prstGeom>
        </p:spPr>
      </p:pic>
      <p:pic>
        <p:nvPicPr>
          <p:cNvPr id="13" name="Picture 12" descr="Image result for nypl logo">
            <a:extLst>
              <a:ext uri="{FF2B5EF4-FFF2-40B4-BE49-F238E27FC236}">
                <a16:creationId xmlns:a16="http://schemas.microsoft.com/office/drawing/2014/main" id="{F1872250-0155-0496-7121-9AA549EC07A5}"/>
              </a:ext>
            </a:extLst>
          </p:cNvPr>
          <p:cNvPicPr>
            <a:picLocks noChangeAspect="1"/>
          </p:cNvPicPr>
          <p:nvPr/>
        </p:nvPicPr>
        <p:blipFill rotWithShape="1">
          <a:blip r:embed="rId7"/>
          <a:srcRect l="11853" t="13246" r="11466" b="14179"/>
          <a:stretch/>
        </p:blipFill>
        <p:spPr>
          <a:xfrm>
            <a:off x="7820902" y="4029913"/>
            <a:ext cx="1785854" cy="1716246"/>
          </a:xfrm>
          <a:prstGeom prst="rect">
            <a:avLst/>
          </a:prstGeom>
        </p:spPr>
      </p:pic>
      <p:pic>
        <p:nvPicPr>
          <p:cNvPr id="14" name="Picture 13" descr="A picture containing drawing&#10;&#10;Description generated with very high confidence">
            <a:extLst>
              <a:ext uri="{FF2B5EF4-FFF2-40B4-BE49-F238E27FC236}">
                <a16:creationId xmlns:a16="http://schemas.microsoft.com/office/drawing/2014/main" id="{8EC40DE3-20C9-896A-F9E3-498EB9AEF8B2}"/>
              </a:ext>
            </a:extLst>
          </p:cNvPr>
          <p:cNvPicPr>
            <a:picLocks noChangeAspect="1"/>
          </p:cNvPicPr>
          <p:nvPr/>
        </p:nvPicPr>
        <p:blipFill>
          <a:blip r:embed="rId8"/>
          <a:stretch>
            <a:fillRect/>
          </a:stretch>
        </p:blipFill>
        <p:spPr>
          <a:xfrm>
            <a:off x="7505728" y="5938652"/>
            <a:ext cx="4470571" cy="700216"/>
          </a:xfrm>
          <a:prstGeom prst="rect">
            <a:avLst/>
          </a:prstGeom>
        </p:spPr>
      </p:pic>
      <p:pic>
        <p:nvPicPr>
          <p:cNvPr id="16" name="Picture 15" descr="A picture containing drawing&#10;&#10;Description generated with very high confidence">
            <a:extLst>
              <a:ext uri="{FF2B5EF4-FFF2-40B4-BE49-F238E27FC236}">
                <a16:creationId xmlns:a16="http://schemas.microsoft.com/office/drawing/2014/main" id="{AB10EAAB-7590-0DD2-0F66-3A31596430AF}"/>
              </a:ext>
            </a:extLst>
          </p:cNvPr>
          <p:cNvPicPr>
            <a:picLocks noChangeAspect="1"/>
          </p:cNvPicPr>
          <p:nvPr/>
        </p:nvPicPr>
        <p:blipFill>
          <a:blip r:embed="rId9"/>
          <a:stretch>
            <a:fillRect/>
          </a:stretch>
        </p:blipFill>
        <p:spPr>
          <a:xfrm>
            <a:off x="9767084" y="4145074"/>
            <a:ext cx="2209800" cy="1343025"/>
          </a:xfrm>
          <a:prstGeom prst="rect">
            <a:avLst/>
          </a:prstGeom>
        </p:spPr>
      </p:pic>
      <p:pic>
        <p:nvPicPr>
          <p:cNvPr id="17" name="Picture 16" descr="ADAPT Community Network">
            <a:extLst>
              <a:ext uri="{FF2B5EF4-FFF2-40B4-BE49-F238E27FC236}">
                <a16:creationId xmlns:a16="http://schemas.microsoft.com/office/drawing/2014/main" id="{400B78DE-7489-D652-555C-028E95BE30D3}"/>
              </a:ext>
            </a:extLst>
          </p:cNvPr>
          <p:cNvPicPr>
            <a:picLocks noChangeAspect="1"/>
          </p:cNvPicPr>
          <p:nvPr/>
        </p:nvPicPr>
        <p:blipFill>
          <a:blip r:embed="rId10"/>
          <a:stretch>
            <a:fillRect/>
          </a:stretch>
        </p:blipFill>
        <p:spPr>
          <a:xfrm>
            <a:off x="6390922" y="523854"/>
            <a:ext cx="1635126" cy="1695602"/>
          </a:xfrm>
          <a:prstGeom prst="rect">
            <a:avLst/>
          </a:prstGeom>
        </p:spPr>
      </p:pic>
      <p:pic>
        <p:nvPicPr>
          <p:cNvPr id="18" name="Picture 17" descr="Home - Aim High">
            <a:extLst>
              <a:ext uri="{FF2B5EF4-FFF2-40B4-BE49-F238E27FC236}">
                <a16:creationId xmlns:a16="http://schemas.microsoft.com/office/drawing/2014/main" id="{5A1DF57B-F627-FE55-A2BE-C1DB66CE00B2}"/>
              </a:ext>
            </a:extLst>
          </p:cNvPr>
          <p:cNvPicPr>
            <a:picLocks noChangeAspect="1"/>
          </p:cNvPicPr>
          <p:nvPr/>
        </p:nvPicPr>
        <p:blipFill>
          <a:blip r:embed="rId11"/>
          <a:stretch>
            <a:fillRect/>
          </a:stretch>
        </p:blipFill>
        <p:spPr>
          <a:xfrm>
            <a:off x="8267819" y="1566114"/>
            <a:ext cx="2947761" cy="1127881"/>
          </a:xfrm>
          <a:prstGeom prst="rect">
            <a:avLst/>
          </a:prstGeom>
        </p:spPr>
      </p:pic>
      <p:pic>
        <p:nvPicPr>
          <p:cNvPr id="19" name="Picture 18" descr="Birch Family Services: Empowering ...">
            <a:extLst>
              <a:ext uri="{FF2B5EF4-FFF2-40B4-BE49-F238E27FC236}">
                <a16:creationId xmlns:a16="http://schemas.microsoft.com/office/drawing/2014/main" id="{FFF41220-DC39-1559-23FF-097C9848DE20}"/>
              </a:ext>
            </a:extLst>
          </p:cNvPr>
          <p:cNvPicPr>
            <a:picLocks noChangeAspect="1"/>
          </p:cNvPicPr>
          <p:nvPr/>
        </p:nvPicPr>
        <p:blipFill>
          <a:blip r:embed="rId12"/>
          <a:stretch>
            <a:fillRect/>
          </a:stretch>
        </p:blipFill>
        <p:spPr>
          <a:xfrm>
            <a:off x="2742250" y="1716562"/>
            <a:ext cx="3426458" cy="1130657"/>
          </a:xfrm>
          <a:prstGeom prst="rect">
            <a:avLst/>
          </a:prstGeom>
        </p:spPr>
      </p:pic>
      <p:pic>
        <p:nvPicPr>
          <p:cNvPr id="20" name="Picture 19" descr="Brooklyn Autism Center - Idealist">
            <a:extLst>
              <a:ext uri="{FF2B5EF4-FFF2-40B4-BE49-F238E27FC236}">
                <a16:creationId xmlns:a16="http://schemas.microsoft.com/office/drawing/2014/main" id="{9B118435-3A3F-5EC5-97FF-F4F346666309}"/>
              </a:ext>
            </a:extLst>
          </p:cNvPr>
          <p:cNvPicPr>
            <a:picLocks noChangeAspect="1"/>
          </p:cNvPicPr>
          <p:nvPr/>
        </p:nvPicPr>
        <p:blipFill>
          <a:blip r:embed="rId13"/>
          <a:stretch>
            <a:fillRect/>
          </a:stretch>
        </p:blipFill>
        <p:spPr>
          <a:xfrm>
            <a:off x="9396521" y="261276"/>
            <a:ext cx="2581275" cy="1190172"/>
          </a:xfrm>
          <a:prstGeom prst="rect">
            <a:avLst/>
          </a:prstGeom>
        </p:spPr>
      </p:pic>
      <p:pic>
        <p:nvPicPr>
          <p:cNvPr id="21" name="Picture 20" descr="Home | Challenge Early Intervention">
            <a:extLst>
              <a:ext uri="{FF2B5EF4-FFF2-40B4-BE49-F238E27FC236}">
                <a16:creationId xmlns:a16="http://schemas.microsoft.com/office/drawing/2014/main" id="{C06727B8-E993-E0F2-51F3-C24A314E2E58}"/>
              </a:ext>
            </a:extLst>
          </p:cNvPr>
          <p:cNvPicPr>
            <a:picLocks noChangeAspect="1"/>
          </p:cNvPicPr>
          <p:nvPr/>
        </p:nvPicPr>
        <p:blipFill>
          <a:blip r:embed="rId14"/>
          <a:stretch>
            <a:fillRect/>
          </a:stretch>
        </p:blipFill>
        <p:spPr>
          <a:xfrm>
            <a:off x="8533626" y="2928116"/>
            <a:ext cx="3573690" cy="999370"/>
          </a:xfrm>
          <a:prstGeom prst="rect">
            <a:avLst/>
          </a:prstGeom>
        </p:spPr>
      </p:pic>
      <p:pic>
        <p:nvPicPr>
          <p:cNvPr id="3" name="Picture 2" descr="A purple letters on a black background&#10;&#10;AI-generated content may be incorrect.">
            <a:extLst>
              <a:ext uri="{FF2B5EF4-FFF2-40B4-BE49-F238E27FC236}">
                <a16:creationId xmlns:a16="http://schemas.microsoft.com/office/drawing/2014/main" id="{EA70DA3F-CCF8-9141-88E0-F1B5F7DDB944}"/>
              </a:ext>
            </a:extLst>
          </p:cNvPr>
          <p:cNvPicPr>
            <a:picLocks noChangeAspect="1"/>
          </p:cNvPicPr>
          <p:nvPr/>
        </p:nvPicPr>
        <p:blipFill>
          <a:blip r:embed="rId15"/>
          <a:stretch>
            <a:fillRect/>
          </a:stretch>
        </p:blipFill>
        <p:spPr>
          <a:xfrm>
            <a:off x="301813" y="5430156"/>
            <a:ext cx="2743197" cy="629451"/>
          </a:xfrm>
          <a:prstGeom prst="rect">
            <a:avLst/>
          </a:prstGeom>
        </p:spPr>
      </p:pic>
      <p:pic>
        <p:nvPicPr>
          <p:cNvPr id="4" name="Picture 3" descr="Center for Independence of the Disabled, New York">
            <a:extLst>
              <a:ext uri="{FF2B5EF4-FFF2-40B4-BE49-F238E27FC236}">
                <a16:creationId xmlns:a16="http://schemas.microsoft.com/office/drawing/2014/main" id="{4B8C3ADD-357F-3259-0C1A-E6C88B3C47A4}"/>
              </a:ext>
            </a:extLst>
          </p:cNvPr>
          <p:cNvPicPr>
            <a:picLocks noChangeAspect="1"/>
          </p:cNvPicPr>
          <p:nvPr/>
        </p:nvPicPr>
        <p:blipFill>
          <a:blip r:embed="rId16"/>
          <a:stretch>
            <a:fillRect/>
          </a:stretch>
        </p:blipFill>
        <p:spPr>
          <a:xfrm>
            <a:off x="3717364" y="5297298"/>
            <a:ext cx="2456330" cy="1515225"/>
          </a:xfrm>
          <a:prstGeom prst="rect">
            <a:avLst/>
          </a:prstGeom>
        </p:spPr>
      </p:pic>
    </p:spTree>
    <p:extLst>
      <p:ext uri="{BB962C8B-B14F-4D97-AF65-F5344CB8AC3E}">
        <p14:creationId xmlns:p14="http://schemas.microsoft.com/office/powerpoint/2010/main" val="14744128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7EEA1-6B7A-EB1F-9628-0CDA6A760EC5}"/>
              </a:ext>
            </a:extLst>
          </p:cNvPr>
          <p:cNvSpPr>
            <a:spLocks noGrp="1"/>
          </p:cNvSpPr>
          <p:nvPr>
            <p:ph type="title"/>
          </p:nvPr>
        </p:nvSpPr>
        <p:spPr>
          <a:xfrm>
            <a:off x="3972752" y="914400"/>
            <a:ext cx="7419148" cy="1307592"/>
          </a:xfrm>
        </p:spPr>
        <p:txBody>
          <a:bodyPr/>
          <a:lstStyle/>
          <a:p>
            <a:r>
              <a:rPr lang="en-US" dirty="0" err="1"/>
              <a:t>AGency</a:t>
            </a:r>
            <a:r>
              <a:rPr lang="en-US" dirty="0"/>
              <a:t> links</a:t>
            </a:r>
          </a:p>
        </p:txBody>
      </p:sp>
      <p:sp>
        <p:nvSpPr>
          <p:cNvPr id="3" name="Content Placeholder 2">
            <a:extLst>
              <a:ext uri="{FF2B5EF4-FFF2-40B4-BE49-F238E27FC236}">
                <a16:creationId xmlns:a16="http://schemas.microsoft.com/office/drawing/2014/main" id="{0F26BD0E-D1F4-0BAF-C500-3B24B12E586A}"/>
              </a:ext>
            </a:extLst>
          </p:cNvPr>
          <p:cNvSpPr>
            <a:spLocks noGrp="1"/>
          </p:cNvSpPr>
          <p:nvPr>
            <p:ph idx="1"/>
          </p:nvPr>
        </p:nvSpPr>
        <p:spPr>
          <a:xfrm>
            <a:off x="700635" y="2446110"/>
            <a:ext cx="5715855" cy="3739896"/>
          </a:xfrm>
        </p:spPr>
        <p:txBody>
          <a:bodyPr vert="horz" lIns="91440" tIns="45720" rIns="91440" bIns="45720" rtlCol="0" anchor="t">
            <a:normAutofit lnSpcReduction="10000"/>
          </a:bodyPr>
          <a:lstStyle/>
          <a:p>
            <a:r>
              <a:rPr lang="en-US" dirty="0">
                <a:hlinkClick r:id="rId2"/>
              </a:rPr>
              <a:t>NYS Office of Mental Health</a:t>
            </a:r>
            <a:endParaRPr lang="en-US" dirty="0"/>
          </a:p>
          <a:p>
            <a:r>
              <a:rPr lang="en-US" dirty="0">
                <a:hlinkClick r:id="rId3"/>
              </a:rPr>
              <a:t>National Federation of the Blind</a:t>
            </a:r>
          </a:p>
          <a:p>
            <a:r>
              <a:rPr lang="en-US" dirty="0">
                <a:hlinkClick r:id="rId4"/>
              </a:rPr>
              <a:t>Birch Family Services</a:t>
            </a:r>
          </a:p>
          <a:p>
            <a:r>
              <a:rPr lang="en-US" dirty="0">
                <a:hlinkClick r:id="rId5"/>
              </a:rPr>
              <a:t>YAI</a:t>
            </a:r>
          </a:p>
          <a:p>
            <a:r>
              <a:rPr lang="en-US" dirty="0">
                <a:hlinkClick r:id="rId6"/>
              </a:rPr>
              <a:t>Office for People with Developmental Disabilities (OPWDD)</a:t>
            </a:r>
          </a:p>
          <a:p>
            <a:r>
              <a:rPr lang="en-US" dirty="0">
                <a:hlinkClick r:id="rId7"/>
              </a:rPr>
              <a:t>Center for Independence for the Disabled (CID-NY)</a:t>
            </a:r>
          </a:p>
          <a:p>
            <a:r>
              <a:rPr lang="en-US" dirty="0">
                <a:hlinkClick r:id="rId8"/>
              </a:rPr>
              <a:t>Adapt Community Network</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5" name="Content Placeholder 2">
            <a:extLst>
              <a:ext uri="{FF2B5EF4-FFF2-40B4-BE49-F238E27FC236}">
                <a16:creationId xmlns:a16="http://schemas.microsoft.com/office/drawing/2014/main" id="{A59BB960-45A2-4B21-57BF-6A89B21E6F85}"/>
              </a:ext>
            </a:extLst>
          </p:cNvPr>
          <p:cNvSpPr txBox="1">
            <a:spLocks/>
          </p:cNvSpPr>
          <p:nvPr/>
        </p:nvSpPr>
        <p:spPr>
          <a:xfrm>
            <a:off x="6448505" y="2449098"/>
            <a:ext cx="5521620" cy="3747366"/>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9"/>
              </a:rPr>
              <a:t>Brooklyn Autism Center</a:t>
            </a:r>
            <a:endParaRPr lang="en-US" dirty="0"/>
          </a:p>
          <a:p>
            <a:r>
              <a:rPr lang="en-US" dirty="0">
                <a:hlinkClick r:id="rId10"/>
              </a:rPr>
              <a:t>AIM High Children Services</a:t>
            </a:r>
          </a:p>
          <a:p>
            <a:r>
              <a:rPr lang="en-US" dirty="0">
                <a:hlinkClick r:id="rId11"/>
              </a:rPr>
              <a:t>Challenge</a:t>
            </a:r>
          </a:p>
          <a:p>
            <a:r>
              <a:rPr lang="en-US" dirty="0">
                <a:hlinkClick r:id="rId12"/>
              </a:rPr>
              <a:t>IncludeNYC</a:t>
            </a:r>
          </a:p>
          <a:p>
            <a:r>
              <a:rPr lang="en-US" dirty="0">
                <a:hlinkClick r:id="rId13"/>
              </a:rPr>
              <a:t>My Time Inc.</a:t>
            </a:r>
          </a:p>
          <a:p>
            <a:r>
              <a:rPr lang="en-US" dirty="0">
                <a:hlinkClick r:id="rId14"/>
              </a:rPr>
              <a:t>Sinergia</a:t>
            </a:r>
          </a:p>
          <a:p>
            <a:r>
              <a:rPr lang="en-US" dirty="0">
                <a:hlinkClick r:id="rId15"/>
              </a:rPr>
              <a:t>Access VR</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7" name="Picture 6" descr="Image result for links">
            <a:extLst>
              <a:ext uri="{FF2B5EF4-FFF2-40B4-BE49-F238E27FC236}">
                <a16:creationId xmlns:a16="http://schemas.microsoft.com/office/drawing/2014/main" id="{391A8474-B89E-F3D6-C0BA-559ADAD277A7}"/>
              </a:ext>
            </a:extLst>
          </p:cNvPr>
          <p:cNvPicPr>
            <a:picLocks noChangeAspect="1"/>
          </p:cNvPicPr>
          <p:nvPr/>
        </p:nvPicPr>
        <p:blipFill>
          <a:blip r:embed="rId16"/>
          <a:stretch>
            <a:fillRect/>
          </a:stretch>
        </p:blipFill>
        <p:spPr>
          <a:xfrm>
            <a:off x="700834" y="226639"/>
            <a:ext cx="3095625" cy="1743075"/>
          </a:xfrm>
          <a:prstGeom prst="rect">
            <a:avLst/>
          </a:prstGeom>
        </p:spPr>
      </p:pic>
    </p:spTree>
    <p:extLst>
      <p:ext uri="{BB962C8B-B14F-4D97-AF65-F5344CB8AC3E}">
        <p14:creationId xmlns:p14="http://schemas.microsoft.com/office/powerpoint/2010/main" val="2864362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62114-A357-0EA7-5A00-C46F061C7D6A}"/>
              </a:ext>
            </a:extLst>
          </p:cNvPr>
          <p:cNvSpPr>
            <a:spLocks noGrp="1"/>
          </p:cNvSpPr>
          <p:nvPr>
            <p:ph type="title"/>
          </p:nvPr>
        </p:nvSpPr>
        <p:spPr>
          <a:xfrm>
            <a:off x="475783" y="2498"/>
            <a:ext cx="10691265" cy="1307592"/>
          </a:xfrm>
        </p:spPr>
        <p:txBody>
          <a:bodyPr/>
          <a:lstStyle/>
          <a:p>
            <a:r>
              <a:rPr lang="en-US" dirty="0"/>
              <a:t>** NEW** Autism applications - online </a:t>
            </a:r>
          </a:p>
        </p:txBody>
      </p:sp>
      <p:sp>
        <p:nvSpPr>
          <p:cNvPr id="3" name="Content Placeholder 2">
            <a:extLst>
              <a:ext uri="{FF2B5EF4-FFF2-40B4-BE49-F238E27FC236}">
                <a16:creationId xmlns:a16="http://schemas.microsoft.com/office/drawing/2014/main" id="{9E127898-0710-A0CB-1FF6-0AE3FCD81434}"/>
              </a:ext>
            </a:extLst>
          </p:cNvPr>
          <p:cNvSpPr>
            <a:spLocks noGrp="1"/>
          </p:cNvSpPr>
          <p:nvPr>
            <p:ph idx="1"/>
          </p:nvPr>
        </p:nvSpPr>
        <p:spPr>
          <a:xfrm>
            <a:off x="475783" y="779189"/>
            <a:ext cx="11528216" cy="4451928"/>
          </a:xfrm>
        </p:spPr>
        <p:txBody>
          <a:bodyPr vert="horz" lIns="91440" tIns="45720" rIns="91440" bIns="45720" rtlCol="0" anchor="t">
            <a:noAutofit/>
          </a:bodyPr>
          <a:lstStyle/>
          <a:p>
            <a:pPr marL="0" indent="0">
              <a:buNone/>
            </a:pPr>
            <a:r>
              <a:rPr lang="en-US" sz="1800" b="1" dirty="0">
                <a:solidFill>
                  <a:srgbClr val="002060"/>
                </a:solidFill>
                <a:latin typeface="Calisto MT"/>
                <a:ea typeface="Roboto"/>
                <a:cs typeface="Roboto"/>
              </a:rPr>
              <a:t>CHILDREN ENTERING KINDERGARTEN</a:t>
            </a:r>
          </a:p>
          <a:p>
            <a:r>
              <a:rPr lang="en-US" sz="1800" dirty="0">
                <a:solidFill>
                  <a:srgbClr val="333333"/>
                </a:solidFill>
                <a:latin typeface="Calisto MT"/>
                <a:ea typeface="Roboto"/>
                <a:cs typeface="Roboto"/>
              </a:rPr>
              <a:t>Online Application Form:  </a:t>
            </a:r>
            <a:r>
              <a:rPr lang="en-US" sz="1800" b="1" dirty="0">
                <a:solidFill>
                  <a:srgbClr val="003366"/>
                </a:solidFill>
                <a:latin typeface="Calisto MT"/>
                <a:ea typeface="Roboto"/>
                <a:cs typeface="Roboto"/>
                <a:hlinkClick r:id="rId2"/>
              </a:rPr>
              <a:t>Autism Program Application form</a:t>
            </a:r>
            <a:r>
              <a:rPr lang="en-US" sz="1800" dirty="0">
                <a:solidFill>
                  <a:srgbClr val="333333"/>
                </a:solidFill>
                <a:latin typeface="Calisto MT"/>
                <a:ea typeface="Roboto"/>
                <a:cs typeface="Roboto"/>
              </a:rPr>
              <a:t> </a:t>
            </a:r>
            <a:endParaRPr lang="en-US" sz="1800" dirty="0">
              <a:solidFill>
                <a:srgbClr val="000000"/>
              </a:solidFill>
              <a:latin typeface="Calisto MT"/>
              <a:ea typeface="Roboto"/>
              <a:cs typeface="Roboto"/>
            </a:endParaRPr>
          </a:p>
          <a:p>
            <a:r>
              <a:rPr lang="en-US" sz="1800" dirty="0">
                <a:solidFill>
                  <a:srgbClr val="333333"/>
                </a:solidFill>
                <a:latin typeface="Calisto MT"/>
                <a:ea typeface="Roboto"/>
                <a:cs typeface="Roboto"/>
              </a:rPr>
              <a:t>To complete the application in one of the DOE-supported languages, please select from the language drop down. </a:t>
            </a:r>
            <a:r>
              <a:rPr lang="en-US" sz="1800" b="1" dirty="0">
                <a:solidFill>
                  <a:srgbClr val="003366"/>
                </a:solidFill>
                <a:latin typeface="Calisto MT"/>
                <a:ea typeface="Roboto"/>
                <a:cs typeface="Roboto"/>
                <a:hlinkClick r:id="rId3"/>
              </a:rPr>
              <a:t>For Haitian Creole use this link</a:t>
            </a:r>
            <a:r>
              <a:rPr lang="en-US" sz="1800" dirty="0">
                <a:solidFill>
                  <a:srgbClr val="333333"/>
                </a:solidFill>
                <a:latin typeface="Calisto MT"/>
                <a:ea typeface="Roboto"/>
                <a:cs typeface="Roboto"/>
              </a:rPr>
              <a:t>.</a:t>
            </a:r>
            <a:endParaRPr lang="en-US" sz="1800">
              <a:latin typeface="Calisto MT"/>
            </a:endParaRPr>
          </a:p>
          <a:p>
            <a:r>
              <a:rPr lang="en-US" sz="1800" dirty="0">
                <a:solidFill>
                  <a:srgbClr val="333333"/>
                </a:solidFill>
                <a:latin typeface="Calisto MT"/>
                <a:ea typeface="Roboto"/>
                <a:cs typeface="Roboto"/>
              </a:rPr>
              <a:t>Families should also complete the general kindergarten admissions process. To learn more: </a:t>
            </a:r>
            <a:r>
              <a:rPr lang="en-US" sz="1800" b="1" dirty="0">
                <a:solidFill>
                  <a:srgbClr val="003366"/>
                </a:solidFill>
                <a:latin typeface="Calisto MT"/>
                <a:ea typeface="Roboto"/>
                <a:cs typeface="Roboto"/>
                <a:hlinkClick r:id="rId4"/>
              </a:rPr>
              <a:t>kindergarten admissions process</a:t>
            </a:r>
            <a:r>
              <a:rPr lang="en-US" sz="1800" dirty="0">
                <a:solidFill>
                  <a:srgbClr val="333333"/>
                </a:solidFill>
                <a:latin typeface="Calisto MT"/>
                <a:ea typeface="Roboto"/>
                <a:cs typeface="Roboto"/>
              </a:rPr>
              <a:t>.</a:t>
            </a:r>
            <a:endParaRPr lang="en-US" sz="1800" dirty="0">
              <a:latin typeface="Calisto MT"/>
            </a:endParaRPr>
          </a:p>
          <a:p>
            <a:pPr marL="0" indent="0">
              <a:buNone/>
            </a:pPr>
            <a:r>
              <a:rPr lang="en-US" sz="1800" b="1" dirty="0">
                <a:solidFill>
                  <a:srgbClr val="002060"/>
                </a:solidFill>
                <a:latin typeface="Calisto MT"/>
              </a:rPr>
              <a:t>CHILDREN IN GRADE K-12</a:t>
            </a:r>
          </a:p>
          <a:p>
            <a:r>
              <a:rPr lang="en-US" sz="1800" dirty="0">
                <a:solidFill>
                  <a:srgbClr val="333333"/>
                </a:solidFill>
                <a:latin typeface="Calisto MT"/>
                <a:ea typeface="Roboto"/>
                <a:cs typeface="Roboto"/>
              </a:rPr>
              <a:t>Online Application Form:  </a:t>
            </a:r>
            <a:r>
              <a:rPr lang="en-US" sz="1800" b="1" dirty="0">
                <a:solidFill>
                  <a:srgbClr val="4374B8"/>
                </a:solidFill>
                <a:latin typeface="Calisto MT"/>
                <a:ea typeface="Roboto"/>
                <a:cs typeface="Roboto"/>
                <a:hlinkClick r:id="rId2"/>
              </a:rPr>
              <a:t>Autism Program Application form</a:t>
            </a:r>
            <a:r>
              <a:rPr lang="en-US" sz="1800" dirty="0">
                <a:solidFill>
                  <a:srgbClr val="333333"/>
                </a:solidFill>
                <a:latin typeface="Calisto MT"/>
                <a:ea typeface="Roboto"/>
                <a:cs typeface="Roboto"/>
              </a:rPr>
              <a:t> </a:t>
            </a:r>
            <a:endParaRPr lang="en-US" sz="1800" dirty="0">
              <a:solidFill>
                <a:srgbClr val="000000"/>
              </a:solidFill>
              <a:latin typeface="Calisto MT"/>
              <a:ea typeface="Roboto"/>
              <a:cs typeface="Roboto"/>
            </a:endParaRPr>
          </a:p>
          <a:p>
            <a:r>
              <a:rPr lang="en-US" sz="1800" dirty="0">
                <a:solidFill>
                  <a:srgbClr val="333333"/>
                </a:solidFill>
                <a:latin typeface="Calisto MT"/>
                <a:ea typeface="Roboto"/>
                <a:cs typeface="Roboto"/>
              </a:rPr>
              <a:t>To complete the application in one of the DOE-supported languages, please select from the language drop down. </a:t>
            </a:r>
            <a:r>
              <a:rPr lang="en-US" sz="1800" b="1" dirty="0">
                <a:solidFill>
                  <a:srgbClr val="003366"/>
                </a:solidFill>
                <a:latin typeface="Calisto MT"/>
                <a:ea typeface="Roboto"/>
                <a:cs typeface="Roboto"/>
                <a:hlinkClick r:id="rId3"/>
              </a:rPr>
              <a:t>For Haitian Creole use this link</a:t>
            </a:r>
            <a:r>
              <a:rPr lang="en-US" sz="1800" dirty="0">
                <a:solidFill>
                  <a:srgbClr val="333333"/>
                </a:solidFill>
                <a:latin typeface="Calisto MT"/>
                <a:ea typeface="Roboto"/>
                <a:cs typeface="Roboto"/>
              </a:rPr>
              <a:t>.</a:t>
            </a:r>
            <a:endParaRPr lang="en-US" sz="1800">
              <a:latin typeface="Calisto MT"/>
            </a:endParaRPr>
          </a:p>
          <a:p>
            <a:r>
              <a:rPr lang="en-US" sz="1800" dirty="0">
                <a:solidFill>
                  <a:srgbClr val="333333"/>
                </a:solidFill>
                <a:latin typeface="Calisto MT"/>
                <a:ea typeface="Roboto"/>
                <a:cs typeface="Roboto"/>
              </a:rPr>
              <a:t>Families can apply anytime.</a:t>
            </a:r>
            <a:endParaRPr lang="en-US" sz="1800" dirty="0">
              <a:latin typeface="Calisto MT"/>
            </a:endParaRPr>
          </a:p>
          <a:p>
            <a:r>
              <a:rPr lang="en-US" sz="1800" b="1" dirty="0">
                <a:solidFill>
                  <a:srgbClr val="333333"/>
                </a:solidFill>
                <a:latin typeface="Calisto MT"/>
                <a:ea typeface="Roboto"/>
                <a:cs typeface="Roboto"/>
              </a:rPr>
              <a:t>All assessments needed for the application process can be completed by your IEP team.</a:t>
            </a:r>
            <a:r>
              <a:rPr lang="en-US" sz="1800" dirty="0">
                <a:solidFill>
                  <a:srgbClr val="333333"/>
                </a:solidFill>
                <a:latin typeface="Calisto MT"/>
                <a:ea typeface="Roboto"/>
                <a:cs typeface="Roboto"/>
              </a:rPr>
              <a:t> You or your child’s school can send the completed application by:</a:t>
            </a:r>
            <a:endParaRPr lang="en-US" sz="1800" dirty="0">
              <a:latin typeface="Calisto MT"/>
            </a:endParaRPr>
          </a:p>
          <a:p>
            <a:r>
              <a:rPr lang="en-US" sz="1800" dirty="0">
                <a:solidFill>
                  <a:srgbClr val="333333"/>
                </a:solidFill>
                <a:latin typeface="Calisto MT"/>
                <a:ea typeface="Roboto"/>
                <a:cs typeface="Roboto"/>
              </a:rPr>
              <a:t>Email: </a:t>
            </a:r>
            <a:r>
              <a:rPr lang="en-US" sz="1800" b="1" dirty="0">
                <a:solidFill>
                  <a:srgbClr val="003366"/>
                </a:solidFill>
                <a:latin typeface="Calisto MT"/>
                <a:ea typeface="Roboto"/>
                <a:cs typeface="Roboto"/>
                <a:hlinkClick r:id="rId5"/>
              </a:rPr>
              <a:t>AutismPrograms@schools.nyc.gov</a:t>
            </a:r>
            <a:br>
              <a:rPr lang="en-US" sz="1800" dirty="0">
                <a:latin typeface="Calisto MT"/>
              </a:rPr>
            </a:br>
            <a:endParaRPr lang="en-US" sz="1800">
              <a:latin typeface="Calisto MT"/>
            </a:endParaRPr>
          </a:p>
        </p:txBody>
      </p:sp>
    </p:spTree>
    <p:extLst>
      <p:ext uri="{BB962C8B-B14F-4D97-AF65-F5344CB8AC3E}">
        <p14:creationId xmlns:p14="http://schemas.microsoft.com/office/powerpoint/2010/main" val="38218552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5B60C-D0CC-25FA-0E76-E4628DAF22F1}"/>
              </a:ext>
            </a:extLst>
          </p:cNvPr>
          <p:cNvSpPr>
            <a:spLocks noGrp="1"/>
          </p:cNvSpPr>
          <p:nvPr>
            <p:ph type="title"/>
          </p:nvPr>
        </p:nvSpPr>
        <p:spPr/>
        <p:txBody>
          <a:bodyPr/>
          <a:lstStyle/>
          <a:p>
            <a:r>
              <a:rPr lang="en-US"/>
              <a:t>Questions</a:t>
            </a:r>
          </a:p>
        </p:txBody>
      </p:sp>
      <p:pic>
        <p:nvPicPr>
          <p:cNvPr id="4" name="Picture 3" descr="Questioning Woman">
            <a:extLst>
              <a:ext uri="{FF2B5EF4-FFF2-40B4-BE49-F238E27FC236}">
                <a16:creationId xmlns:a16="http://schemas.microsoft.com/office/drawing/2014/main" id="{08B9E789-D3E1-905B-43F8-EE8377890902}"/>
              </a:ext>
            </a:extLst>
          </p:cNvPr>
          <p:cNvPicPr>
            <a:picLocks noChangeAspect="1"/>
          </p:cNvPicPr>
          <p:nvPr/>
        </p:nvPicPr>
        <p:blipFill>
          <a:blip r:embed="rId2"/>
          <a:stretch>
            <a:fillRect/>
          </a:stretch>
        </p:blipFill>
        <p:spPr>
          <a:xfrm>
            <a:off x="3175" y="1755775"/>
            <a:ext cx="12211050" cy="5099050"/>
          </a:xfrm>
          <a:prstGeom prst="rect">
            <a:avLst/>
          </a:prstGeom>
        </p:spPr>
      </p:pic>
    </p:spTree>
    <p:extLst>
      <p:ext uri="{BB962C8B-B14F-4D97-AF65-F5344CB8AC3E}">
        <p14:creationId xmlns:p14="http://schemas.microsoft.com/office/powerpoint/2010/main" val="9880528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65D54795-ADE7-17DB-E2FF-1A7168FD2A96}"/>
              </a:ext>
            </a:extLst>
          </p:cNvPr>
          <p:cNvSpPr>
            <a:spLocks noGrp="1"/>
          </p:cNvSpPr>
          <p:nvPr/>
        </p:nvSpPr>
        <p:spPr>
          <a:xfrm>
            <a:off x="338029" y="4283874"/>
            <a:ext cx="5212080" cy="3739896"/>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t>Mrs. Stacy Palmer</a:t>
            </a:r>
          </a:p>
          <a:p>
            <a:r>
              <a:rPr lang="en-US"/>
              <a:t>Administrator of Special Education</a:t>
            </a:r>
          </a:p>
          <a:p>
            <a:r>
              <a:rPr lang="en-US"/>
              <a:t> D28 K-8 Schools</a:t>
            </a:r>
          </a:p>
          <a:p>
            <a:r>
              <a:rPr lang="en-US"/>
              <a:t>Spalmer4@schools.nyc.gov</a:t>
            </a:r>
          </a:p>
          <a:p>
            <a:endParaRPr lang="en-US"/>
          </a:p>
        </p:txBody>
      </p:sp>
      <p:pic>
        <p:nvPicPr>
          <p:cNvPr id="3" name="Picture 2" descr="A thank you card with flowers&#10;&#10;AI-generated content may be incorrect.">
            <a:extLst>
              <a:ext uri="{FF2B5EF4-FFF2-40B4-BE49-F238E27FC236}">
                <a16:creationId xmlns:a16="http://schemas.microsoft.com/office/drawing/2014/main" id="{C98B733E-5468-3595-2479-FF8AE29B0D67}"/>
              </a:ext>
            </a:extLst>
          </p:cNvPr>
          <p:cNvPicPr>
            <a:picLocks noChangeAspect="1"/>
          </p:cNvPicPr>
          <p:nvPr/>
        </p:nvPicPr>
        <p:blipFill>
          <a:blip r:embed="rId2"/>
          <a:stretch>
            <a:fillRect/>
          </a:stretch>
        </p:blipFill>
        <p:spPr>
          <a:xfrm>
            <a:off x="4540659" y="9834"/>
            <a:ext cx="5814551" cy="6856769"/>
          </a:xfrm>
          <a:prstGeom prst="rect">
            <a:avLst/>
          </a:prstGeom>
        </p:spPr>
      </p:pic>
    </p:spTree>
    <p:extLst>
      <p:ext uri="{BB962C8B-B14F-4D97-AF65-F5344CB8AC3E}">
        <p14:creationId xmlns:p14="http://schemas.microsoft.com/office/powerpoint/2010/main" val="4028710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0B98925-0550-1AFB-C1DC-02792400FB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pic>
        <p:nvPicPr>
          <p:cNvPr id="4" name="Picture 3" descr="A diagram of a graduation cap&#10;&#10;AI-generated content may be incorrect.">
            <a:extLst>
              <a:ext uri="{FF2B5EF4-FFF2-40B4-BE49-F238E27FC236}">
                <a16:creationId xmlns:a16="http://schemas.microsoft.com/office/drawing/2014/main" id="{5AB3099F-708D-AC8B-962E-A89B5B68A8E1}"/>
              </a:ext>
            </a:extLst>
          </p:cNvPr>
          <p:cNvPicPr>
            <a:picLocks noChangeAspect="1"/>
          </p:cNvPicPr>
          <p:nvPr/>
        </p:nvPicPr>
        <p:blipFill>
          <a:blip r:embed="rId3"/>
          <a:srcRect b="7787"/>
          <a:stretch/>
        </p:blipFill>
        <p:spPr>
          <a:xfrm>
            <a:off x="20" y="10"/>
            <a:ext cx="12191979" cy="6857990"/>
          </a:xfrm>
          <a:prstGeom prst="rect">
            <a:avLst/>
          </a:prstGeom>
        </p:spPr>
      </p:pic>
      <p:sp>
        <p:nvSpPr>
          <p:cNvPr id="15" name="Rectangle 14">
            <a:extLst>
              <a:ext uri="{FF2B5EF4-FFF2-40B4-BE49-F238E27FC236}">
                <a16:creationId xmlns:a16="http://schemas.microsoft.com/office/drawing/2014/main" id="{0CCA9273-E74E-A306-1F74-BEF9EDA30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462170"/>
          </a:xfrm>
          <a:prstGeom prst="rect">
            <a:avLst/>
          </a:prstGeom>
          <a:gradFill>
            <a:gsLst>
              <a:gs pos="0">
                <a:schemeClr val="bg1">
                  <a:alpha val="0"/>
                </a:schemeClr>
              </a:gs>
              <a:gs pos="48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135A5D1E-7F56-A3E2-0DF9-A7D3EF90171F}"/>
              </a:ext>
            </a:extLst>
          </p:cNvPr>
          <p:cNvSpPr>
            <a:spLocks noGrp="1"/>
          </p:cNvSpPr>
          <p:nvPr>
            <p:ph type="title"/>
          </p:nvPr>
        </p:nvSpPr>
        <p:spPr>
          <a:xfrm>
            <a:off x="125804" y="3323"/>
            <a:ext cx="5677444" cy="916234"/>
          </a:xfrm>
        </p:spPr>
        <p:txBody>
          <a:bodyPr vert="horz" lIns="91440" tIns="45720" rIns="91440" bIns="45720" rtlCol="0" anchor="ctr">
            <a:normAutofit fontScale="90000"/>
          </a:bodyPr>
          <a:lstStyle/>
          <a:p>
            <a:r>
              <a:rPr lang="en-US" sz="3600" b="1">
                <a:solidFill>
                  <a:srgbClr val="FFFFFF"/>
                </a:solidFill>
                <a:hlinkClick r:id="rId4">
                  <a:extLst>
                    <a:ext uri="{A12FA001-AC4F-418D-AE19-62706E023703}">
                      <ahyp:hlinkClr xmlns:ahyp="http://schemas.microsoft.com/office/drawing/2018/hyperlinkcolor" val="tx"/>
                    </a:ext>
                  </a:extLst>
                </a:hlinkClick>
              </a:rPr>
              <a:t>Continuum of se services</a:t>
            </a:r>
            <a:endParaRPr lang="en-US" sz="3600" b="1">
              <a:solidFill>
                <a:srgbClr val="FFFFFF"/>
              </a:solidFill>
            </a:endParaRPr>
          </a:p>
        </p:txBody>
      </p:sp>
      <p:pic>
        <p:nvPicPr>
          <p:cNvPr id="5" name="Picture 4" descr="A qr code with black dots&#10;&#10;AI-generated content may be incorrect.">
            <a:extLst>
              <a:ext uri="{FF2B5EF4-FFF2-40B4-BE49-F238E27FC236}">
                <a16:creationId xmlns:a16="http://schemas.microsoft.com/office/drawing/2014/main" id="{0DAC3C49-17D2-02AE-71FF-98AE0F510F7F}"/>
              </a:ext>
            </a:extLst>
          </p:cNvPr>
          <p:cNvPicPr>
            <a:picLocks noChangeAspect="1"/>
          </p:cNvPicPr>
          <p:nvPr/>
        </p:nvPicPr>
        <p:blipFill>
          <a:blip r:embed="rId5"/>
          <a:stretch>
            <a:fillRect/>
          </a:stretch>
        </p:blipFill>
        <p:spPr>
          <a:xfrm>
            <a:off x="10340228" y="38287"/>
            <a:ext cx="1813486" cy="1843368"/>
          </a:xfrm>
          <a:prstGeom prst="rect">
            <a:avLst/>
          </a:prstGeom>
        </p:spPr>
      </p:pic>
    </p:spTree>
    <p:extLst>
      <p:ext uri="{BB962C8B-B14F-4D97-AF65-F5344CB8AC3E}">
        <p14:creationId xmlns:p14="http://schemas.microsoft.com/office/powerpoint/2010/main" val="341005508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64E2E-4128-7D1E-C861-BF3FF4D91D5A}"/>
              </a:ext>
            </a:extLst>
          </p:cNvPr>
          <p:cNvSpPr>
            <a:spLocks noGrp="1"/>
          </p:cNvSpPr>
          <p:nvPr>
            <p:ph type="title"/>
          </p:nvPr>
        </p:nvSpPr>
        <p:spPr>
          <a:xfrm>
            <a:off x="700635" y="914400"/>
            <a:ext cx="10691265" cy="904181"/>
          </a:xfrm>
        </p:spPr>
        <p:txBody>
          <a:bodyPr/>
          <a:lstStyle/>
          <a:p>
            <a:r>
              <a:rPr lang="en-US"/>
              <a:t>Special education continuum</a:t>
            </a:r>
          </a:p>
        </p:txBody>
      </p:sp>
      <p:pic>
        <p:nvPicPr>
          <p:cNvPr id="4" name="Picture 3" descr="A close-up of a paper&#10;&#10;AI-generated content may be incorrect.">
            <a:extLst>
              <a:ext uri="{FF2B5EF4-FFF2-40B4-BE49-F238E27FC236}">
                <a16:creationId xmlns:a16="http://schemas.microsoft.com/office/drawing/2014/main" id="{D7012B98-7D5E-1511-A90A-D143F437DE26}"/>
              </a:ext>
            </a:extLst>
          </p:cNvPr>
          <p:cNvPicPr>
            <a:picLocks noChangeAspect="1"/>
          </p:cNvPicPr>
          <p:nvPr/>
        </p:nvPicPr>
        <p:blipFill>
          <a:blip r:embed="rId2"/>
          <a:stretch>
            <a:fillRect/>
          </a:stretch>
        </p:blipFill>
        <p:spPr>
          <a:xfrm>
            <a:off x="933823" y="1609371"/>
            <a:ext cx="10324353" cy="5245435"/>
          </a:xfrm>
          <a:prstGeom prst="rect">
            <a:avLst/>
          </a:prstGeom>
        </p:spPr>
      </p:pic>
    </p:spTree>
    <p:extLst>
      <p:ext uri="{BB962C8B-B14F-4D97-AF65-F5344CB8AC3E}">
        <p14:creationId xmlns:p14="http://schemas.microsoft.com/office/powerpoint/2010/main" val="1549513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aching Setting In Kindergarten">
            <a:extLst>
              <a:ext uri="{FF2B5EF4-FFF2-40B4-BE49-F238E27FC236}">
                <a16:creationId xmlns:a16="http://schemas.microsoft.com/office/drawing/2014/main" id="{F1335F17-A0A3-D635-A96C-F00F85D36641}"/>
              </a:ext>
            </a:extLst>
          </p:cNvPr>
          <p:cNvPicPr>
            <a:picLocks noChangeAspect="1"/>
          </p:cNvPicPr>
          <p:nvPr/>
        </p:nvPicPr>
        <p:blipFill>
          <a:blip r:embed="rId2"/>
          <a:srcRect l="18229" r="19688"/>
          <a:stretch/>
        </p:blipFill>
        <p:spPr>
          <a:xfrm>
            <a:off x="6515100" y="10"/>
            <a:ext cx="5676900" cy="6857990"/>
          </a:xfrm>
          <a:prstGeom prst="rect">
            <a:avLst/>
          </a:prstGeom>
        </p:spPr>
      </p:pic>
      <p:sp>
        <p:nvSpPr>
          <p:cNvPr id="2" name="Title 1">
            <a:extLst>
              <a:ext uri="{FF2B5EF4-FFF2-40B4-BE49-F238E27FC236}">
                <a16:creationId xmlns:a16="http://schemas.microsoft.com/office/drawing/2014/main" id="{FF0880AC-6382-BE31-EF0A-AA5130FFD621}"/>
              </a:ext>
            </a:extLst>
          </p:cNvPr>
          <p:cNvSpPr>
            <a:spLocks noGrp="1"/>
          </p:cNvSpPr>
          <p:nvPr>
            <p:ph type="title"/>
          </p:nvPr>
        </p:nvSpPr>
        <p:spPr>
          <a:xfrm>
            <a:off x="703400" y="871758"/>
            <a:ext cx="5227171" cy="3871143"/>
          </a:xfrm>
        </p:spPr>
        <p:txBody>
          <a:bodyPr vert="horz" lIns="91440" tIns="45720" rIns="91440" bIns="45720" rtlCol="0" anchor="t">
            <a:normAutofit/>
          </a:bodyPr>
          <a:lstStyle/>
          <a:p>
            <a:r>
              <a:rPr lang="en-US" sz="5400"/>
              <a:t> kindergarten intake process (KIP)</a:t>
            </a:r>
          </a:p>
        </p:txBody>
      </p:sp>
      <p:cxnSp>
        <p:nvCxnSpPr>
          <p:cNvPr id="15" name="Straight Connector 14">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4914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7CC41EB-2D81-4303-9171-6401B388BA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100"/>
            <a:ext cx="4914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5CA2485-920D-AD89-EFCD-036B6E1BAEE5}"/>
              </a:ext>
            </a:extLst>
          </p:cNvPr>
          <p:cNvSpPr txBox="1"/>
          <p:nvPr/>
        </p:nvSpPr>
        <p:spPr>
          <a:xfrm>
            <a:off x="722313" y="5667375"/>
            <a:ext cx="43545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t>** Formerly known as Turning 5 (T5)</a:t>
            </a:r>
          </a:p>
        </p:txBody>
      </p:sp>
    </p:spTree>
    <p:extLst>
      <p:ext uri="{BB962C8B-B14F-4D97-AF65-F5344CB8AC3E}">
        <p14:creationId xmlns:p14="http://schemas.microsoft.com/office/powerpoint/2010/main" val="1785032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899FAA-3E76-B7FD-E97B-C33EA1CE31E9}"/>
              </a:ext>
            </a:extLst>
          </p:cNvPr>
          <p:cNvSpPr>
            <a:spLocks noGrp="1"/>
          </p:cNvSpPr>
          <p:nvPr>
            <p:ph type="title"/>
          </p:nvPr>
        </p:nvSpPr>
        <p:spPr>
          <a:xfrm>
            <a:off x="753249" y="914400"/>
            <a:ext cx="6788092" cy="1315785"/>
          </a:xfrm>
        </p:spPr>
        <p:txBody>
          <a:bodyPr>
            <a:normAutofit/>
          </a:bodyPr>
          <a:lstStyle/>
          <a:p>
            <a:pPr>
              <a:lnSpc>
                <a:spcPct val="90000"/>
              </a:lnSpc>
            </a:pPr>
            <a:r>
              <a:rPr lang="en-US"/>
              <a:t>Kindergarten students</a:t>
            </a:r>
          </a:p>
        </p:txBody>
      </p:sp>
      <p:sp>
        <p:nvSpPr>
          <p:cNvPr id="3" name="Content Placeholder 2">
            <a:extLst>
              <a:ext uri="{FF2B5EF4-FFF2-40B4-BE49-F238E27FC236}">
                <a16:creationId xmlns:a16="http://schemas.microsoft.com/office/drawing/2014/main" id="{05E2526D-7C06-698B-19BA-6F4EBC651F7C}"/>
              </a:ext>
            </a:extLst>
          </p:cNvPr>
          <p:cNvSpPr>
            <a:spLocks noGrp="1"/>
          </p:cNvSpPr>
          <p:nvPr>
            <p:ph idx="1"/>
          </p:nvPr>
        </p:nvSpPr>
        <p:spPr>
          <a:xfrm>
            <a:off x="562748" y="1643249"/>
            <a:ext cx="6476584" cy="4884419"/>
          </a:xfrm>
        </p:spPr>
        <p:txBody>
          <a:bodyPr vert="horz" lIns="91440" tIns="45720" rIns="91440" bIns="45720" rtlCol="0">
            <a:noAutofit/>
          </a:bodyPr>
          <a:lstStyle/>
          <a:p>
            <a:pPr>
              <a:lnSpc>
                <a:spcPct val="100000"/>
              </a:lnSpc>
            </a:pPr>
            <a:r>
              <a:rPr lang="en-US" sz="1500">
                <a:latin typeface="Roboto"/>
                <a:ea typeface="Roboto"/>
                <a:cs typeface="Roboto"/>
              </a:rPr>
              <a:t>Families of children with disabilities entering kindergarten in September will take part in two processes. They are:</a:t>
            </a:r>
            <a:endParaRPr lang="en-US" sz="1500"/>
          </a:p>
          <a:p>
            <a:pPr>
              <a:lnSpc>
                <a:spcPct val="100000"/>
              </a:lnSpc>
            </a:pPr>
            <a:r>
              <a:rPr lang="en-US" sz="1500">
                <a:latin typeface="Roboto"/>
                <a:ea typeface="Roboto"/>
                <a:cs typeface="Roboto"/>
              </a:rPr>
              <a:t>the </a:t>
            </a:r>
            <a:r>
              <a:rPr lang="en-US" sz="1500" b="1">
                <a:latin typeface="Roboto"/>
                <a:ea typeface="Roboto"/>
                <a:cs typeface="Roboto"/>
              </a:rPr>
              <a:t>Kindergarten IEP Process (KIP)</a:t>
            </a:r>
            <a:r>
              <a:rPr lang="en-US" sz="1500">
                <a:latin typeface="Roboto"/>
                <a:ea typeface="Roboto"/>
                <a:cs typeface="Roboto"/>
              </a:rPr>
              <a:t>, which is how special education services and supports are determined for children entering kindergarten.</a:t>
            </a:r>
            <a:endParaRPr lang="en-US" sz="1500"/>
          </a:p>
          <a:p>
            <a:pPr>
              <a:lnSpc>
                <a:spcPct val="100000"/>
              </a:lnSpc>
            </a:pPr>
            <a:r>
              <a:rPr lang="en-US" sz="1500">
                <a:latin typeface="Roboto"/>
                <a:ea typeface="Roboto"/>
                <a:cs typeface="Roboto"/>
              </a:rPr>
              <a:t>Every elementary school is expected to welcome and serve students with disabilities in accordance with their Individualized Education Programs (IEPs). Families of students with disabilities entering Kindergarten in the fall are encouraged to participate in kindergarten admissions in addition to the Kindergarten IEP Process (KIP). For information about the Kindergarten IEP Process for these children, visit </a:t>
            </a:r>
            <a:r>
              <a:rPr lang="en-US" sz="1500" b="1">
                <a:latin typeface="Roboto"/>
                <a:ea typeface="Roboto"/>
                <a:cs typeface="Roboto"/>
                <a:hlinkClick r:id="rId2"/>
              </a:rPr>
              <a:t>schools.nyc.gov/KindergartenSpecialEducation(Open external link)</a:t>
            </a:r>
            <a:endParaRPr lang="en-US" sz="1500"/>
          </a:p>
          <a:p>
            <a:pPr>
              <a:lnSpc>
                <a:spcPct val="100000"/>
              </a:lnSpc>
            </a:pPr>
            <a:r>
              <a:rPr lang="en-US" sz="1500" b="1">
                <a:latin typeface="Roboto"/>
                <a:ea typeface="Roboto"/>
                <a:cs typeface="Roboto"/>
              </a:rPr>
              <a:t>Special Education for Children Entering Kindergarten</a:t>
            </a:r>
            <a:endParaRPr lang="en-US" sz="1500">
              <a:latin typeface="Calisto MT"/>
              <a:ea typeface="Roboto"/>
              <a:cs typeface="Roboto"/>
            </a:endParaRPr>
          </a:p>
          <a:p>
            <a:pPr>
              <a:lnSpc>
                <a:spcPct val="100000"/>
              </a:lnSpc>
            </a:pPr>
            <a:r>
              <a:rPr lang="en-US" sz="1500" b="1">
                <a:latin typeface="Roboto"/>
                <a:ea typeface="Roboto"/>
                <a:cs typeface="Roboto"/>
              </a:rPr>
              <a:t>New York City Public Schools (NYCPS)</a:t>
            </a:r>
            <a:r>
              <a:rPr lang="en-US" sz="1500">
                <a:latin typeface="Roboto"/>
                <a:ea typeface="Roboto"/>
                <a:cs typeface="Roboto"/>
              </a:rPr>
              <a:t> will work with you to consider whether your child needs special education in Kindergarten, and if so, develop an </a:t>
            </a:r>
            <a:r>
              <a:rPr lang="en-US" sz="1500" b="1">
                <a:latin typeface="Roboto"/>
                <a:ea typeface="Roboto"/>
                <a:cs typeface="Roboto"/>
                <a:hlinkClick r:id="rId3">
                  <a:extLst>
                    <a:ext uri="{A12FA001-AC4F-418D-AE19-62706E023703}">
                      <ahyp:hlinkClr xmlns:ahyp="http://schemas.microsoft.com/office/drawing/2018/hyperlinkcolor" val="tx"/>
                    </a:ext>
                  </a:extLst>
                </a:hlinkClick>
              </a:rPr>
              <a:t>Individualized Education Program (IEP)</a:t>
            </a:r>
            <a:r>
              <a:rPr lang="en-US" sz="1500">
                <a:latin typeface="Roboto"/>
                <a:ea typeface="Roboto"/>
                <a:cs typeface="Roboto"/>
              </a:rPr>
              <a:t>. This is called the “Kindergarten IEP Process” or “KIP,” and your participation is important. </a:t>
            </a:r>
            <a:endParaRPr lang="en-US" sz="1500"/>
          </a:p>
          <a:p>
            <a:pPr>
              <a:lnSpc>
                <a:spcPct val="100000"/>
              </a:lnSpc>
            </a:pPr>
            <a:endParaRPr lang="en-US" sz="1500">
              <a:latin typeface="Roboto"/>
              <a:ea typeface="Roboto"/>
              <a:cs typeface="Roboto"/>
            </a:endParaRPr>
          </a:p>
          <a:p>
            <a:pPr>
              <a:lnSpc>
                <a:spcPct val="100000"/>
              </a:lnSpc>
            </a:pPr>
            <a:endParaRPr lang="en-US" sz="1500" b="1">
              <a:latin typeface="Roboto"/>
              <a:ea typeface="Roboto"/>
              <a:cs typeface="Roboto"/>
            </a:endParaRPr>
          </a:p>
          <a:p>
            <a:pPr>
              <a:lnSpc>
                <a:spcPct val="100000"/>
              </a:lnSpc>
            </a:pPr>
            <a:endParaRPr lang="en-US" sz="1500"/>
          </a:p>
        </p:txBody>
      </p:sp>
      <p:cxnSp>
        <p:nvCxnSpPr>
          <p:cNvPr id="11" name="Straight Connector 10">
            <a:extLst>
              <a:ext uri="{FF2B5EF4-FFF2-40B4-BE49-F238E27FC236}">
                <a16:creationId xmlns:a16="http://schemas.microsoft.com/office/drawing/2014/main" id="{4583FD9E-C5A7-96F7-951D-7D292013CD5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91744B0-39E7-686F-8DA9-0FAD9A3D7EFB}"/>
              </a:ext>
            </a:extLst>
          </p:cNvPr>
          <p:cNvPicPr>
            <a:picLocks noChangeAspect="1"/>
          </p:cNvPicPr>
          <p:nvPr/>
        </p:nvPicPr>
        <p:blipFill>
          <a:blip r:embed="rId4"/>
          <a:stretch>
            <a:fillRect/>
          </a:stretch>
        </p:blipFill>
        <p:spPr>
          <a:xfrm>
            <a:off x="7371319" y="2296"/>
            <a:ext cx="4819698" cy="6848067"/>
          </a:xfrm>
          <a:prstGeom prst="rect">
            <a:avLst/>
          </a:prstGeom>
        </p:spPr>
      </p:pic>
    </p:spTree>
    <p:extLst>
      <p:ext uri="{BB962C8B-B14F-4D97-AF65-F5344CB8AC3E}">
        <p14:creationId xmlns:p14="http://schemas.microsoft.com/office/powerpoint/2010/main" val="1532014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Kindergarten Documents What Goes Into the First Day of School and It'll ...">
            <a:extLst>
              <a:ext uri="{FF2B5EF4-FFF2-40B4-BE49-F238E27FC236}">
                <a16:creationId xmlns:a16="http://schemas.microsoft.com/office/drawing/2014/main" id="{834AE3E1-622B-1974-2E67-D02C13BB5562}"/>
              </a:ext>
            </a:extLst>
          </p:cNvPr>
          <p:cNvPicPr>
            <a:picLocks noChangeAspect="1"/>
          </p:cNvPicPr>
          <p:nvPr/>
        </p:nvPicPr>
        <p:blipFill>
          <a:blip r:embed="rId2"/>
          <a:srcRect l="7723" r="36926" b="-1"/>
          <a:stretch/>
        </p:blipFill>
        <p:spPr>
          <a:xfrm>
            <a:off x="20" y="10"/>
            <a:ext cx="4969564" cy="6857990"/>
          </a:xfrm>
          <a:prstGeom prst="rect">
            <a:avLst/>
          </a:prstGeom>
        </p:spPr>
      </p:pic>
      <p:sp>
        <p:nvSpPr>
          <p:cNvPr id="2" name="Title 1">
            <a:extLst>
              <a:ext uri="{FF2B5EF4-FFF2-40B4-BE49-F238E27FC236}">
                <a16:creationId xmlns:a16="http://schemas.microsoft.com/office/drawing/2014/main" id="{D8735AB5-CF4E-5B4D-67CA-F15A0D2CF35C}"/>
              </a:ext>
            </a:extLst>
          </p:cNvPr>
          <p:cNvSpPr>
            <a:spLocks noGrp="1"/>
          </p:cNvSpPr>
          <p:nvPr>
            <p:ph type="title"/>
          </p:nvPr>
        </p:nvSpPr>
        <p:spPr>
          <a:xfrm>
            <a:off x="5343455" y="909638"/>
            <a:ext cx="6142415" cy="1325532"/>
          </a:xfrm>
        </p:spPr>
        <p:txBody>
          <a:bodyPr>
            <a:normAutofit/>
          </a:bodyPr>
          <a:lstStyle/>
          <a:p>
            <a:r>
              <a:rPr lang="en-US"/>
              <a:t>The KIP reevaluation</a:t>
            </a:r>
          </a:p>
        </p:txBody>
      </p:sp>
      <p:sp>
        <p:nvSpPr>
          <p:cNvPr id="3" name="Content Placeholder 2">
            <a:extLst>
              <a:ext uri="{FF2B5EF4-FFF2-40B4-BE49-F238E27FC236}">
                <a16:creationId xmlns:a16="http://schemas.microsoft.com/office/drawing/2014/main" id="{220D17E9-F060-8111-8A94-216425780DBC}"/>
              </a:ext>
            </a:extLst>
          </p:cNvPr>
          <p:cNvSpPr>
            <a:spLocks noGrp="1"/>
          </p:cNvSpPr>
          <p:nvPr>
            <p:ph idx="1"/>
          </p:nvPr>
        </p:nvSpPr>
        <p:spPr>
          <a:xfrm>
            <a:off x="5110486" y="1713902"/>
            <a:ext cx="6829708" cy="3931920"/>
          </a:xfrm>
        </p:spPr>
        <p:txBody>
          <a:bodyPr vert="horz" lIns="91440" tIns="45720" rIns="91440" bIns="45720" rtlCol="0" anchor="t">
            <a:noAutofit/>
          </a:bodyPr>
          <a:lstStyle/>
          <a:p>
            <a:pPr>
              <a:lnSpc>
                <a:spcPct val="100000"/>
              </a:lnSpc>
            </a:pPr>
            <a:r>
              <a:rPr lang="en-US" sz="1800">
                <a:ea typeface="+mn-lt"/>
                <a:cs typeface="+mn-lt"/>
              </a:rPr>
              <a:t>The KIP reevaluation is an opportunity to review anticipated progress, pre-academic and academic achievement as well as functional progress, and to determine whether the student meets the special education eligibility criteria for school age services. If necessary to determine eligibility, assessments may be conducted. Best practice preparations for a KIP IEP meeting may include the following: </a:t>
            </a:r>
          </a:p>
          <a:p>
            <a:pPr lvl="1">
              <a:lnSpc>
                <a:spcPct val="100000"/>
              </a:lnSpc>
              <a:buFont typeface="Courier New" panose="020B0604020202020204" pitchFamily="34" charset="0"/>
              <a:buChar char="o"/>
            </a:pPr>
            <a:r>
              <a:rPr lang="en-US" sz="1600">
                <a:ea typeface="+mn-lt"/>
                <a:cs typeface="+mn-lt"/>
              </a:rPr>
              <a:t>A review of CPSE assessments </a:t>
            </a:r>
          </a:p>
          <a:p>
            <a:pPr lvl="1">
              <a:lnSpc>
                <a:spcPct val="100000"/>
              </a:lnSpc>
              <a:buFont typeface="Courier New" panose="020B0604020202020204" pitchFamily="34" charset="0"/>
              <a:buChar char="o"/>
            </a:pPr>
            <a:r>
              <a:rPr lang="en-US" sz="1600">
                <a:ea typeface="+mn-lt"/>
                <a:cs typeface="+mn-lt"/>
              </a:rPr>
              <a:t>A review of all progress reports (including any from private practitioners, if applicable)</a:t>
            </a:r>
          </a:p>
          <a:p>
            <a:pPr lvl="1">
              <a:lnSpc>
                <a:spcPct val="100000"/>
              </a:lnSpc>
              <a:buFont typeface="Courier New" panose="020B0604020202020204" pitchFamily="34" charset="0"/>
              <a:buChar char="o"/>
            </a:pPr>
            <a:r>
              <a:rPr lang="en-US" sz="1600">
                <a:ea typeface="+mn-lt"/>
                <a:cs typeface="+mn-lt"/>
              </a:rPr>
              <a:t>A social history update </a:t>
            </a:r>
          </a:p>
          <a:p>
            <a:pPr lvl="1">
              <a:lnSpc>
                <a:spcPct val="100000"/>
              </a:lnSpc>
              <a:buFont typeface="Courier New" panose="020B0604020202020204" pitchFamily="34" charset="0"/>
              <a:buChar char="o"/>
            </a:pPr>
            <a:r>
              <a:rPr lang="en-US" sz="1600">
                <a:ea typeface="+mn-lt"/>
                <a:cs typeface="+mn-lt"/>
              </a:rPr>
              <a:t>An updated physical assessment</a:t>
            </a:r>
          </a:p>
          <a:p>
            <a:pPr lvl="1">
              <a:lnSpc>
                <a:spcPct val="100000"/>
              </a:lnSpc>
              <a:buFont typeface="Courier New" panose="020B0604020202020204" pitchFamily="34" charset="0"/>
              <a:buChar char="o"/>
            </a:pPr>
            <a:r>
              <a:rPr lang="en-US" sz="1600">
                <a:ea typeface="+mn-lt"/>
                <a:cs typeface="+mn-lt"/>
              </a:rPr>
              <a:t>An observation, if applicable </a:t>
            </a:r>
          </a:p>
          <a:p>
            <a:pPr lvl="1">
              <a:lnSpc>
                <a:spcPct val="100000"/>
              </a:lnSpc>
              <a:buFont typeface="Courier New" panose="020B0604020202020204" pitchFamily="34" charset="0"/>
              <a:buChar char="o"/>
            </a:pPr>
            <a:r>
              <a:rPr lang="en-US" sz="1600">
                <a:ea typeface="+mn-lt"/>
                <a:cs typeface="+mn-lt"/>
              </a:rPr>
              <a:t>A comprehensive understanding of the student's mastery of, and/or progress toward, age-level goals</a:t>
            </a:r>
          </a:p>
          <a:p>
            <a:pPr lvl="1">
              <a:lnSpc>
                <a:spcPct val="100000"/>
              </a:lnSpc>
              <a:buFont typeface="Courier New" panose="020B0604020202020204" pitchFamily="34" charset="0"/>
              <a:buChar char="o"/>
            </a:pPr>
            <a:r>
              <a:rPr lang="en-US" sz="1600">
                <a:ea typeface="+mn-lt"/>
                <a:cs typeface="+mn-lt"/>
              </a:rPr>
              <a:t>A review of information gleaned from the student's teacher(s) and/or provider(s) </a:t>
            </a:r>
            <a:endParaRPr lang="en-US" sz="1600"/>
          </a:p>
        </p:txBody>
      </p:sp>
      <p:cxnSp>
        <p:nvCxnSpPr>
          <p:cNvPr id="17" name="Straight Connector 16">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22739" y="722376"/>
            <a:ext cx="16002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698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2DAD6B-C3E2-64C9-CA43-FFB281EBE7FC}"/>
              </a:ext>
            </a:extLst>
          </p:cNvPr>
          <p:cNvSpPr>
            <a:spLocks noGrp="1"/>
          </p:cNvSpPr>
          <p:nvPr>
            <p:ph type="title"/>
          </p:nvPr>
        </p:nvSpPr>
        <p:spPr>
          <a:xfrm>
            <a:off x="8399165" y="1361440"/>
            <a:ext cx="3324281" cy="2694640"/>
          </a:xfrm>
        </p:spPr>
        <p:txBody>
          <a:bodyPr vert="horz" lIns="91440" tIns="45720" rIns="91440" bIns="45720" rtlCol="0" anchor="b">
            <a:normAutofit/>
          </a:bodyPr>
          <a:lstStyle/>
          <a:p>
            <a:pPr>
              <a:lnSpc>
                <a:spcPct val="90000"/>
              </a:lnSpc>
            </a:pPr>
            <a:r>
              <a:rPr lang="en-US" sz="3100"/>
              <a:t>Autism program considerations</a:t>
            </a:r>
          </a:p>
        </p:txBody>
      </p:sp>
      <p:cxnSp>
        <p:nvCxnSpPr>
          <p:cNvPr id="16" name="Straight Connector 15">
            <a:extLst>
              <a:ext uri="{FF2B5EF4-FFF2-40B4-BE49-F238E27FC236}">
                <a16:creationId xmlns:a16="http://schemas.microsoft.com/office/drawing/2014/main" id="{F7491F31-6557-2984-60B7-24907747D8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82959" y="662940"/>
            <a:ext cx="0" cy="553212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A screenshot of a computer&#10;&#10;AI-generated content may be incorrect.">
            <a:extLst>
              <a:ext uri="{FF2B5EF4-FFF2-40B4-BE49-F238E27FC236}">
                <a16:creationId xmlns:a16="http://schemas.microsoft.com/office/drawing/2014/main" id="{43BDEFB1-6F7C-E7C4-B1AA-4156EB4BBCA1}"/>
              </a:ext>
            </a:extLst>
          </p:cNvPr>
          <p:cNvPicPr>
            <a:picLocks noChangeAspect="1"/>
          </p:cNvPicPr>
          <p:nvPr/>
        </p:nvPicPr>
        <p:blipFill>
          <a:blip r:embed="rId2"/>
          <a:srcRect l="36348" t="36340" r="17600" b="19170"/>
          <a:stretch/>
        </p:blipFill>
        <p:spPr>
          <a:xfrm>
            <a:off x="19855" y="246530"/>
            <a:ext cx="8094563" cy="6487452"/>
          </a:xfrm>
          <a:prstGeom prst="rect">
            <a:avLst/>
          </a:prstGeom>
        </p:spPr>
      </p:pic>
    </p:spTree>
    <p:extLst>
      <p:ext uri="{BB962C8B-B14F-4D97-AF65-F5344CB8AC3E}">
        <p14:creationId xmlns:p14="http://schemas.microsoft.com/office/powerpoint/2010/main" val="1045912466"/>
      </p:ext>
    </p:extLst>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29B5BA79051844B267AC66BCBBC715" ma:contentTypeVersion="13" ma:contentTypeDescription="Create a new document." ma:contentTypeScope="" ma:versionID="e49deac267af715834d1d857c12e93d1">
  <xsd:schema xmlns:xsd="http://www.w3.org/2001/XMLSchema" xmlns:xs="http://www.w3.org/2001/XMLSchema" xmlns:p="http://schemas.microsoft.com/office/2006/metadata/properties" xmlns:ns2="1f76992e-0989-4ec1-8c06-1da3400554ca" xmlns:ns3="0aabb515-de88-47d2-b500-00dd1e042ee5" targetNamespace="http://schemas.microsoft.com/office/2006/metadata/properties" ma:root="true" ma:fieldsID="acc0499116bbbee497b82e8fac17b590" ns2:_="" ns3:_="">
    <xsd:import namespace="1f76992e-0989-4ec1-8c06-1da3400554ca"/>
    <xsd:import namespace="0aabb515-de88-47d2-b500-00dd1e042ee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76992e-0989-4ec1-8c06-1da3400554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a87873-bdaf-4156-af8e-11c8208359c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abb515-de88-47d2-b500-00dd1e042ee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1407f21-c8ec-4fe3-9436-7fd51e485edf}" ma:internalName="TaxCatchAll" ma:showField="CatchAllData" ma:web="0aabb515-de88-47d2-b500-00dd1e042ee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f76992e-0989-4ec1-8c06-1da3400554ca">
      <Terms xmlns="http://schemas.microsoft.com/office/infopath/2007/PartnerControls"/>
    </lcf76f155ced4ddcb4097134ff3c332f>
    <TaxCatchAll xmlns="0aabb515-de88-47d2-b500-00dd1e042ee5" xsi:nil="true"/>
  </documentManagement>
</p:properties>
</file>

<file path=customXml/itemProps1.xml><?xml version="1.0" encoding="utf-8"?>
<ds:datastoreItem xmlns:ds="http://schemas.openxmlformats.org/officeDocument/2006/customXml" ds:itemID="{894C8F0A-63DE-4A1A-9070-D2690787129B}">
  <ds:schemaRefs>
    <ds:schemaRef ds:uri="0aabb515-de88-47d2-b500-00dd1e042ee5"/>
    <ds:schemaRef ds:uri="1f76992e-0989-4ec1-8c06-1da3400554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A7C12EC-CBA6-4A2B-86E6-51223A05188B}">
  <ds:schemaRefs>
    <ds:schemaRef ds:uri="http://schemas.microsoft.com/sharepoint/v3/contenttype/forms"/>
  </ds:schemaRefs>
</ds:datastoreItem>
</file>

<file path=customXml/itemProps3.xml><?xml version="1.0" encoding="utf-8"?>
<ds:datastoreItem xmlns:ds="http://schemas.openxmlformats.org/officeDocument/2006/customXml" ds:itemID="{05DB3D64-C04B-4063-9FCE-135DAF234B53}">
  <ds:schemaRefs>
    <ds:schemaRef ds:uri="0aabb515-de88-47d2-b500-00dd1e042ee5"/>
    <ds:schemaRef ds:uri="1f76992e-0989-4ec1-8c06-1da3400554ca"/>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2237</Words>
  <Application>Microsoft Office PowerPoint</Application>
  <PresentationFormat>Widescreen</PresentationFormat>
  <Paragraphs>196</Paragraphs>
  <Slides>37</Slides>
  <Notes>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Calibri</vt:lpstr>
      <vt:lpstr>Calisto MT</vt:lpstr>
      <vt:lpstr>Courier New</vt:lpstr>
      <vt:lpstr>Open Sans</vt:lpstr>
      <vt:lpstr>Roboto</vt:lpstr>
      <vt:lpstr>Univers Condensed</vt:lpstr>
      <vt:lpstr>ChronicleVTI</vt:lpstr>
      <vt:lpstr>D28 special education committee meeting may 13, 2025</vt:lpstr>
      <vt:lpstr>PowerPoint Presentation</vt:lpstr>
      <vt:lpstr>Special education continuum</vt:lpstr>
      <vt:lpstr>Continuum of se services</vt:lpstr>
      <vt:lpstr>Special education continuum</vt:lpstr>
      <vt:lpstr> kindergarten intake process (KIP)</vt:lpstr>
      <vt:lpstr>Kindergarten students</vt:lpstr>
      <vt:lpstr>The KIP reevaluation</vt:lpstr>
      <vt:lpstr>Autism program considerations</vt:lpstr>
      <vt:lpstr>District 75</vt:lpstr>
      <vt:lpstr>School-aged services</vt:lpstr>
      <vt:lpstr>Service placements</vt:lpstr>
      <vt:lpstr>Other special education services</vt:lpstr>
      <vt:lpstr>Transitioning between grade bands</vt:lpstr>
      <vt:lpstr>Transition planning </vt:lpstr>
      <vt:lpstr>Extended school year (esy)</vt:lpstr>
      <vt:lpstr>PowerPoint Presentation</vt:lpstr>
      <vt:lpstr>OPWDD</vt:lpstr>
      <vt:lpstr>OPWDD services</vt:lpstr>
      <vt:lpstr>Care Coordinator organizations in NYC</vt:lpstr>
      <vt:lpstr>OPWDD Day services</vt:lpstr>
      <vt:lpstr>Opwdd day services</vt:lpstr>
      <vt:lpstr>Self-direction (OPWDD)</vt:lpstr>
      <vt:lpstr>Getting started with opwdd</vt:lpstr>
      <vt:lpstr>Other opwdd videos resources</vt:lpstr>
      <vt:lpstr>Other family guides / resources</vt:lpstr>
      <vt:lpstr>Getting help in your language</vt:lpstr>
      <vt:lpstr>early intervention</vt:lpstr>
      <vt:lpstr>Resource  for newly arrived families</vt:lpstr>
      <vt:lpstr>Family guides for special education services</vt:lpstr>
      <vt:lpstr>ask &amp; Share</vt:lpstr>
      <vt:lpstr>Committee of special education (CPSE / CSE)</vt:lpstr>
      <vt:lpstr>Agency linkages</vt:lpstr>
      <vt:lpstr>AGency links</vt:lpstr>
      <vt:lpstr>** NEW** Autism applications - online </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Vikash Narine</dc:creator>
  <cp:lastModifiedBy>Vikash Narine</cp:lastModifiedBy>
  <cp:revision>554</cp:revision>
  <dcterms:created xsi:type="dcterms:W3CDTF">2025-02-20T03:00:19Z</dcterms:created>
  <dcterms:modified xsi:type="dcterms:W3CDTF">2025-05-14T11:23:14Z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0x0101003429B5BA79051844B267AC66BCBBC715</vt:lpwstr>
  </property>
  <property fmtid="{D5CDD505-2E9C-101B-9397-08002B2CF9AE}" pid="3" name="MediaServiceImageTags">
    <vt:lpwstr/>
  </property>
</Properties>
</file>